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2"/>
  </p:notesMasterIdLst>
  <p:sldIdLst>
    <p:sldId id="286" r:id="rId2"/>
    <p:sldId id="287" r:id="rId3"/>
    <p:sldId id="256" r:id="rId4"/>
    <p:sldId id="281" r:id="rId5"/>
    <p:sldId id="257" r:id="rId6"/>
    <p:sldId id="272" r:id="rId7"/>
    <p:sldId id="258" r:id="rId8"/>
    <p:sldId id="259" r:id="rId9"/>
    <p:sldId id="260" r:id="rId10"/>
    <p:sldId id="261" r:id="rId11"/>
    <p:sldId id="262" r:id="rId12"/>
    <p:sldId id="263" r:id="rId13"/>
    <p:sldId id="264" r:id="rId14"/>
    <p:sldId id="282" r:id="rId15"/>
    <p:sldId id="265" r:id="rId16"/>
    <p:sldId id="283" r:id="rId17"/>
    <p:sldId id="284" r:id="rId18"/>
    <p:sldId id="266" r:id="rId19"/>
    <p:sldId id="267" r:id="rId20"/>
    <p:sldId id="285" r:id="rId21"/>
    <p:sldId id="268" r:id="rId22"/>
    <p:sldId id="269" r:id="rId23"/>
    <p:sldId id="271" r:id="rId24"/>
    <p:sldId id="270" r:id="rId25"/>
    <p:sldId id="273" r:id="rId26"/>
    <p:sldId id="274" r:id="rId27"/>
    <p:sldId id="278" r:id="rId28"/>
    <p:sldId id="275" r:id="rId29"/>
    <p:sldId id="276" r:id="rId30"/>
    <p:sldId id="27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74" autoAdjust="0"/>
  </p:normalViewPr>
  <p:slideViewPr>
    <p:cSldViewPr snapToGrid="0">
      <p:cViewPr varScale="1">
        <p:scale>
          <a:sx n="80" d="100"/>
          <a:sy n="80" d="100"/>
        </p:scale>
        <p:origin x="48" y="62"/>
      </p:cViewPr>
      <p:guideLst/>
    </p:cSldViewPr>
  </p:slideViewPr>
  <p:outlineViewPr>
    <p:cViewPr>
      <p:scale>
        <a:sx n="33" d="100"/>
        <a:sy n="33" d="100"/>
      </p:scale>
      <p:origin x="0" y="-13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Slices Of The Christian Life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E16-418C-B0CD-153A2C1E010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16-418C-B0CD-153A2C1E010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E16-418C-B0CD-153A2C1E010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16-418C-B0CD-153A2C1E010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16-418C-B0CD-153A2C1E010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E16-418C-B0CD-153A2C1E010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E16-418C-B0CD-153A2C1E010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1E16-418C-B0CD-153A2C1E010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1E16-418C-B0CD-153A2C1E010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1E16-418C-B0CD-153A2C1E010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1E16-418C-B0CD-153A2C1E010E}"/>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1E16-418C-B0CD-153A2C1E01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1"/>
                <c:pt idx="0">
                  <c:v>Read God's Word</c:v>
                </c:pt>
                <c:pt idx="1">
                  <c:v>Prayer</c:v>
                </c:pt>
                <c:pt idx="2">
                  <c:v>Fellowship</c:v>
                </c:pt>
                <c:pt idx="3">
                  <c:v>Breaking Bread</c:v>
                </c:pt>
                <c:pt idx="4">
                  <c:v>Evangelism</c:v>
                </c:pt>
                <c:pt idx="5">
                  <c:v>Disciplemaking</c:v>
                </c:pt>
                <c:pt idx="6">
                  <c:v>Teachings</c:v>
                </c:pt>
                <c:pt idx="7">
                  <c:v>Serving</c:v>
                </c:pt>
                <c:pt idx="8">
                  <c:v>Giving</c:v>
                </c:pt>
                <c:pt idx="9">
                  <c:v>Quiet Times</c:v>
                </c:pt>
                <c:pt idx="10">
                  <c:v>Health Heart</c:v>
                </c:pt>
              </c:strCache>
            </c:strRef>
          </c:cat>
          <c:val>
            <c:numRef>
              <c:f>Sheet1!$B$2:$B$13</c:f>
              <c:numCache>
                <c:formatCode>General</c:formatCode>
                <c:ptCount val="12"/>
                <c:pt idx="0">
                  <c:v>15</c:v>
                </c:pt>
                <c:pt idx="1">
                  <c:v>15</c:v>
                </c:pt>
                <c:pt idx="2">
                  <c:v>15</c:v>
                </c:pt>
                <c:pt idx="3">
                  <c:v>15</c:v>
                </c:pt>
                <c:pt idx="4">
                  <c:v>15</c:v>
                </c:pt>
                <c:pt idx="5">
                  <c:v>15</c:v>
                </c:pt>
                <c:pt idx="6">
                  <c:v>15</c:v>
                </c:pt>
                <c:pt idx="7">
                  <c:v>15</c:v>
                </c:pt>
                <c:pt idx="8">
                  <c:v>15</c:v>
                </c:pt>
                <c:pt idx="9">
                  <c:v>15</c:v>
                </c:pt>
                <c:pt idx="10">
                  <c:v>15</c:v>
                </c:pt>
              </c:numCache>
            </c:numRef>
          </c:val>
          <c:extLst>
            <c:ext xmlns:c16="http://schemas.microsoft.com/office/drawing/2014/chart" uri="{C3380CC4-5D6E-409C-BE32-E72D297353CC}">
              <c16:uniqueId val="{00000000-CECC-416D-BB16-3CA98B574EB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B2883-E04F-4882-8824-3CCFC1D8E40B}"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994CB-8854-409D-9460-7DCB2A878BDA}" type="slidenum">
              <a:rPr lang="en-US" smtClean="0"/>
              <a:t>‹#›</a:t>
            </a:fld>
            <a:endParaRPr lang="en-US"/>
          </a:p>
        </p:txBody>
      </p:sp>
    </p:spTree>
    <p:extLst>
      <p:ext uri="{BB962C8B-B14F-4D97-AF65-F5344CB8AC3E}">
        <p14:creationId xmlns:p14="http://schemas.microsoft.com/office/powerpoint/2010/main" val="138870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5994CB-8854-409D-9460-7DCB2A878BDA}" type="slidenum">
              <a:rPr lang="en-US" smtClean="0"/>
              <a:t>5</a:t>
            </a:fld>
            <a:endParaRPr lang="en-US"/>
          </a:p>
        </p:txBody>
      </p:sp>
    </p:spTree>
    <p:extLst>
      <p:ext uri="{BB962C8B-B14F-4D97-AF65-F5344CB8AC3E}">
        <p14:creationId xmlns:p14="http://schemas.microsoft.com/office/powerpoint/2010/main" val="52779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5/21/2018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D24F-FC8D-4CFF-91D3-698A556DCFFA}"/>
              </a:ext>
            </a:extLst>
          </p:cNvPr>
          <p:cNvSpPr>
            <a:spLocks noGrp="1"/>
          </p:cNvSpPr>
          <p:nvPr>
            <p:ph type="title"/>
          </p:nvPr>
        </p:nvSpPr>
        <p:spPr/>
        <p:txBody>
          <a:bodyPr/>
          <a:lstStyle/>
          <a:p>
            <a:r>
              <a:rPr lang="en-US" dirty="0"/>
              <a:t>Transformational Prayer Training 2018</a:t>
            </a:r>
          </a:p>
        </p:txBody>
      </p:sp>
      <p:sp>
        <p:nvSpPr>
          <p:cNvPr id="3" name="Content Placeholder 2">
            <a:extLst>
              <a:ext uri="{FF2B5EF4-FFF2-40B4-BE49-F238E27FC236}">
                <a16:creationId xmlns:a16="http://schemas.microsoft.com/office/drawing/2014/main" id="{7FFB3B51-E5FC-4DDA-9F4D-5DF611B94F64}"/>
              </a:ext>
            </a:extLst>
          </p:cNvPr>
          <p:cNvSpPr>
            <a:spLocks noGrp="1"/>
          </p:cNvSpPr>
          <p:nvPr>
            <p:ph idx="1"/>
          </p:nvPr>
        </p:nvSpPr>
        <p:spPr/>
        <p:txBody>
          <a:bodyPr/>
          <a:lstStyle/>
          <a:p>
            <a:r>
              <a:rPr lang="en-US" dirty="0"/>
              <a:t>History</a:t>
            </a:r>
          </a:p>
          <a:p>
            <a:pPr lvl="1"/>
            <a:r>
              <a:rPr lang="en-US" dirty="0"/>
              <a:t>Ed Smith’s</a:t>
            </a:r>
          </a:p>
          <a:p>
            <a:pPr lvl="1"/>
            <a:r>
              <a:rPr lang="en-US" dirty="0"/>
              <a:t>GACC</a:t>
            </a:r>
          </a:p>
          <a:p>
            <a:r>
              <a:rPr lang="en-US" dirty="0"/>
              <a:t>Not Just For Troubled People</a:t>
            </a:r>
          </a:p>
          <a:p>
            <a:r>
              <a:rPr lang="en-US" dirty="0"/>
              <a:t>Great For Personal Sanctification</a:t>
            </a:r>
          </a:p>
          <a:p>
            <a:r>
              <a:rPr lang="en-US" dirty="0"/>
              <a:t>Great For Discipling</a:t>
            </a:r>
          </a:p>
          <a:p>
            <a:r>
              <a:rPr lang="en-US" dirty="0"/>
              <a:t>Qualifiers</a:t>
            </a:r>
          </a:p>
          <a:p>
            <a:endParaRPr lang="en-US" dirty="0"/>
          </a:p>
        </p:txBody>
      </p:sp>
    </p:spTree>
    <p:extLst>
      <p:ext uri="{BB962C8B-B14F-4D97-AF65-F5344CB8AC3E}">
        <p14:creationId xmlns:p14="http://schemas.microsoft.com/office/powerpoint/2010/main" val="206785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3BE6-92DD-45C1-96DB-3C3C067BCCAE}"/>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16A5C42B-FD51-4D93-831A-C377154CFCB3}"/>
              </a:ext>
            </a:extLst>
          </p:cNvPr>
          <p:cNvSpPr>
            <a:spLocks noGrp="1"/>
          </p:cNvSpPr>
          <p:nvPr>
            <p:ph idx="1"/>
          </p:nvPr>
        </p:nvSpPr>
        <p:spPr>
          <a:xfrm>
            <a:off x="2589212" y="1483567"/>
            <a:ext cx="8915400" cy="5234473"/>
          </a:xfrm>
        </p:spPr>
        <p:txBody>
          <a:bodyPr>
            <a:normAutofit/>
          </a:bodyPr>
          <a:lstStyle/>
          <a:p>
            <a:r>
              <a:rPr lang="en-US" sz="2000" dirty="0"/>
              <a:t>Transformation happens by renewing our minds</a:t>
            </a:r>
          </a:p>
          <a:p>
            <a:r>
              <a:rPr lang="en-US" sz="2000" dirty="0"/>
              <a:t>Transformation happens when God grants us repentance*</a:t>
            </a:r>
          </a:p>
          <a:p>
            <a:r>
              <a:rPr lang="en-US" sz="2000" dirty="0"/>
              <a:t>Methodology:</a:t>
            </a:r>
          </a:p>
          <a:p>
            <a:pPr lvl="1"/>
            <a:r>
              <a:rPr lang="en-US" sz="1800" dirty="0"/>
              <a:t>Reading God’s Word, and doing it</a:t>
            </a:r>
          </a:p>
          <a:p>
            <a:pPr lvl="1"/>
            <a:r>
              <a:rPr lang="en-US" sz="1800" dirty="0"/>
              <a:t>Discovering lie based thinking, looking to God for truth in prayer</a:t>
            </a:r>
          </a:p>
          <a:p>
            <a:pPr marL="457200" lvl="1" indent="0">
              <a:buNone/>
            </a:pPr>
            <a:endParaRPr lang="en-US" sz="1800" dirty="0"/>
          </a:p>
          <a:p>
            <a:pPr marL="57150" indent="0">
              <a:buNone/>
            </a:pPr>
            <a:r>
              <a:rPr lang="en-US" sz="2000" dirty="0"/>
              <a:t>Ephesians 1:18  </a:t>
            </a:r>
            <a:r>
              <a:rPr lang="en-US" sz="2000" i="1" dirty="0"/>
              <a:t>I pray that</a:t>
            </a:r>
            <a:r>
              <a:rPr lang="en-US" sz="2000" dirty="0"/>
              <a:t> the eyes of your heart may be enlightened, so that you will know what is the hope of His calling, what are the riches of the glory of His inheritance in the saints,</a:t>
            </a:r>
          </a:p>
          <a:p>
            <a:endParaRPr lang="en-US" sz="2000" dirty="0"/>
          </a:p>
          <a:p>
            <a:r>
              <a:rPr lang="en-US" sz="2000" dirty="0"/>
              <a:t>* repentance:  metanoia    Thayer Definition</a:t>
            </a:r>
          </a:p>
          <a:p>
            <a:r>
              <a:rPr lang="en-US" sz="2000" dirty="0"/>
              <a:t>1) a change of mind, as it appears to one who repents, of a purpose he has formed or of something he has done</a:t>
            </a:r>
          </a:p>
          <a:p>
            <a:pPr marL="57150" indent="0">
              <a:buNone/>
            </a:pPr>
            <a:endParaRPr lang="en-US" dirty="0"/>
          </a:p>
        </p:txBody>
      </p:sp>
    </p:spTree>
    <p:extLst>
      <p:ext uri="{BB962C8B-B14F-4D97-AF65-F5344CB8AC3E}">
        <p14:creationId xmlns:p14="http://schemas.microsoft.com/office/powerpoint/2010/main" val="2457992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D611-FF4F-41E0-AB91-9F59537B9AB5}"/>
              </a:ext>
            </a:extLst>
          </p:cNvPr>
          <p:cNvSpPr>
            <a:spLocks noGrp="1"/>
          </p:cNvSpPr>
          <p:nvPr>
            <p:ph type="title"/>
          </p:nvPr>
        </p:nvSpPr>
        <p:spPr/>
        <p:txBody>
          <a:bodyPr/>
          <a:lstStyle/>
          <a:p>
            <a:r>
              <a:rPr lang="en-US" dirty="0"/>
              <a:t>Common Practice Of Sanctification:</a:t>
            </a:r>
          </a:p>
        </p:txBody>
      </p:sp>
      <p:sp>
        <p:nvSpPr>
          <p:cNvPr id="3" name="Content Placeholder 2">
            <a:extLst>
              <a:ext uri="{FF2B5EF4-FFF2-40B4-BE49-F238E27FC236}">
                <a16:creationId xmlns:a16="http://schemas.microsoft.com/office/drawing/2014/main" id="{E4AE1A9C-1608-44DA-8D53-38221215F726}"/>
              </a:ext>
            </a:extLst>
          </p:cNvPr>
          <p:cNvSpPr>
            <a:spLocks noGrp="1"/>
          </p:cNvSpPr>
          <p:nvPr>
            <p:ph idx="1"/>
          </p:nvPr>
        </p:nvSpPr>
        <p:spPr>
          <a:xfrm>
            <a:off x="1168400" y="1427584"/>
            <a:ext cx="10336212" cy="5430416"/>
          </a:xfrm>
        </p:spPr>
        <p:txBody>
          <a:bodyPr/>
          <a:lstStyle/>
          <a:p>
            <a:r>
              <a:rPr lang="en-US" sz="2400" dirty="0"/>
              <a:t>Hear God’s Word, meditate, memorize, obey</a:t>
            </a:r>
          </a:p>
          <a:p>
            <a:pPr lvl="1"/>
            <a:r>
              <a:rPr lang="en-US" sz="2000" dirty="0"/>
              <a:t>It may be held in your heart with no doubt or push back, it becomes your faith</a:t>
            </a:r>
          </a:p>
          <a:p>
            <a:pPr lvl="1"/>
            <a:r>
              <a:rPr lang="en-US" sz="2000" dirty="0"/>
              <a:t>Or It may contrast with a lie based belief resulting in doubt or doubleminded behavior</a:t>
            </a:r>
          </a:p>
          <a:p>
            <a:pPr marL="57150" indent="0">
              <a:buNone/>
            </a:pPr>
            <a:r>
              <a:rPr lang="en-US" sz="2400" dirty="0"/>
              <a:t>James 4:8  Draw near to God and He will draw near to you. Cleanse your hands, you sinners; and purify your hearts, you double-minded. </a:t>
            </a:r>
          </a:p>
          <a:p>
            <a:pPr marL="57150" indent="0">
              <a:buNone/>
            </a:pPr>
            <a:r>
              <a:rPr lang="en-US" sz="2400" dirty="0"/>
              <a:t>James 1:8  </a:t>
            </a:r>
            <a:r>
              <a:rPr lang="en-US" sz="2400" i="1" dirty="0"/>
              <a:t>being</a:t>
            </a:r>
            <a:r>
              <a:rPr lang="en-US" sz="2400" dirty="0"/>
              <a:t> a double-minded man, unstable in all his ways. </a:t>
            </a:r>
          </a:p>
          <a:p>
            <a:pPr marL="57150" indent="0">
              <a:buNone/>
            </a:pPr>
            <a:r>
              <a:rPr lang="en-US" sz="2400" dirty="0"/>
              <a:t>Methods of the Past:  separation from distraction and seeking God in prayer, often with fasting</a:t>
            </a:r>
          </a:p>
          <a:p>
            <a:pPr marL="57150" indent="0">
              <a:buNone/>
            </a:pPr>
            <a:r>
              <a:rPr lang="en-US" sz="2400" dirty="0"/>
              <a:t>Now:  Healing prayer ministries, discovering lies and letting God speak to them</a:t>
            </a:r>
          </a:p>
          <a:p>
            <a:pPr marL="57150" indent="0">
              <a:buNone/>
            </a:pPr>
            <a:endParaRPr lang="en-US" dirty="0"/>
          </a:p>
        </p:txBody>
      </p:sp>
    </p:spTree>
    <p:extLst>
      <p:ext uri="{BB962C8B-B14F-4D97-AF65-F5344CB8AC3E}">
        <p14:creationId xmlns:p14="http://schemas.microsoft.com/office/powerpoint/2010/main" val="81942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C083-0FC0-488D-B130-F6A14069D1AE}"/>
              </a:ext>
            </a:extLst>
          </p:cNvPr>
          <p:cNvSpPr>
            <a:spLocks noGrp="1"/>
          </p:cNvSpPr>
          <p:nvPr>
            <p:ph type="title"/>
          </p:nvPr>
        </p:nvSpPr>
        <p:spPr/>
        <p:txBody>
          <a:bodyPr/>
          <a:lstStyle/>
          <a:p>
            <a:r>
              <a:rPr lang="en-US" dirty="0"/>
              <a:t>How Do We Deal With Unstable Ways And Doublemindedness?</a:t>
            </a:r>
          </a:p>
        </p:txBody>
      </p:sp>
      <p:sp>
        <p:nvSpPr>
          <p:cNvPr id="3" name="Content Placeholder 2">
            <a:extLst>
              <a:ext uri="{FF2B5EF4-FFF2-40B4-BE49-F238E27FC236}">
                <a16:creationId xmlns:a16="http://schemas.microsoft.com/office/drawing/2014/main" id="{A831ED6B-1168-4C35-82C0-B80027A5070E}"/>
              </a:ext>
            </a:extLst>
          </p:cNvPr>
          <p:cNvSpPr>
            <a:spLocks noGrp="1"/>
          </p:cNvSpPr>
          <p:nvPr>
            <p:ph idx="1"/>
          </p:nvPr>
        </p:nvSpPr>
        <p:spPr>
          <a:xfrm>
            <a:off x="2589212" y="2133599"/>
            <a:ext cx="8915400" cy="4341845"/>
          </a:xfrm>
        </p:spPr>
        <p:txBody>
          <a:bodyPr/>
          <a:lstStyle/>
          <a:p>
            <a:r>
              <a:rPr lang="en-US" sz="2800" dirty="0"/>
              <a:t>We make up solutions:</a:t>
            </a:r>
          </a:p>
          <a:p>
            <a:pPr lvl="1"/>
            <a:r>
              <a:rPr lang="en-US" sz="2400" dirty="0"/>
              <a:t>We put on work mode, and don’t let our emotions come into our day</a:t>
            </a:r>
          </a:p>
          <a:p>
            <a:pPr lvl="1"/>
            <a:r>
              <a:rPr lang="en-US" sz="2400" dirty="0"/>
              <a:t>We self-medicate, with a plethora of pleasure inducing items or pastimes so as to avoid pain</a:t>
            </a:r>
          </a:p>
          <a:p>
            <a:pPr lvl="1"/>
            <a:r>
              <a:rPr lang="en-US" sz="2400" dirty="0"/>
              <a:t>We shut down all emotions</a:t>
            </a:r>
          </a:p>
          <a:p>
            <a:pPr lvl="1"/>
            <a:r>
              <a:rPr lang="en-US" sz="2400" dirty="0"/>
              <a:t>We avoid all things which stir us up</a:t>
            </a:r>
          </a:p>
          <a:p>
            <a:pPr lvl="1"/>
            <a:r>
              <a:rPr lang="en-US" sz="2400" dirty="0"/>
              <a:t>We allow anger to protect us</a:t>
            </a:r>
          </a:p>
          <a:p>
            <a:pPr lvl="1"/>
            <a:endParaRPr lang="en-US" dirty="0"/>
          </a:p>
        </p:txBody>
      </p:sp>
    </p:spTree>
    <p:extLst>
      <p:ext uri="{BB962C8B-B14F-4D97-AF65-F5344CB8AC3E}">
        <p14:creationId xmlns:p14="http://schemas.microsoft.com/office/powerpoint/2010/main" val="409518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6AD8-CB99-4B9F-BD3D-2FF38B7B5507}"/>
              </a:ext>
            </a:extLst>
          </p:cNvPr>
          <p:cNvSpPr>
            <a:spLocks noGrp="1"/>
          </p:cNvSpPr>
          <p:nvPr>
            <p:ph type="title"/>
          </p:nvPr>
        </p:nvSpPr>
        <p:spPr/>
        <p:txBody>
          <a:bodyPr/>
          <a:lstStyle/>
          <a:p>
            <a:r>
              <a:rPr lang="en-US" dirty="0"/>
              <a:t>What Is The Result Of Our Solutions:</a:t>
            </a:r>
          </a:p>
        </p:txBody>
      </p:sp>
      <p:sp>
        <p:nvSpPr>
          <p:cNvPr id="3" name="Content Placeholder 2">
            <a:extLst>
              <a:ext uri="{FF2B5EF4-FFF2-40B4-BE49-F238E27FC236}">
                <a16:creationId xmlns:a16="http://schemas.microsoft.com/office/drawing/2014/main" id="{8E428C7A-6F59-45E1-A495-502A635F5E3B}"/>
              </a:ext>
            </a:extLst>
          </p:cNvPr>
          <p:cNvSpPr>
            <a:spLocks noGrp="1"/>
          </p:cNvSpPr>
          <p:nvPr>
            <p:ph idx="1"/>
          </p:nvPr>
        </p:nvSpPr>
        <p:spPr>
          <a:xfrm>
            <a:off x="2589212" y="2133599"/>
            <a:ext cx="8915400" cy="4519127"/>
          </a:xfrm>
        </p:spPr>
        <p:txBody>
          <a:bodyPr>
            <a:normAutofit lnSpcReduction="10000"/>
          </a:bodyPr>
          <a:lstStyle/>
          <a:p>
            <a:r>
              <a:rPr lang="en-US" sz="2400" dirty="0"/>
              <a:t>We can become cold hearted</a:t>
            </a:r>
          </a:p>
          <a:p>
            <a:r>
              <a:rPr lang="en-US" sz="2400" dirty="0"/>
              <a:t>We can become blind to our issues</a:t>
            </a:r>
          </a:p>
          <a:p>
            <a:r>
              <a:rPr lang="en-US" sz="2400" dirty="0"/>
              <a:t>We become driven to experience pleasure which hides pain</a:t>
            </a:r>
          </a:p>
          <a:p>
            <a:r>
              <a:rPr lang="en-US" sz="2400" dirty="0"/>
              <a:t>We are unaware of our emotions</a:t>
            </a:r>
          </a:p>
          <a:p>
            <a:r>
              <a:rPr lang="en-US" sz="2400" dirty="0"/>
              <a:t>We hurt people through our anger</a:t>
            </a:r>
          </a:p>
          <a:p>
            <a:r>
              <a:rPr lang="en-US" sz="2400" dirty="0"/>
              <a:t>We spend an inordinate amount of energy guarding our actions</a:t>
            </a:r>
          </a:p>
          <a:p>
            <a:r>
              <a:rPr lang="en-US" sz="2400" dirty="0"/>
              <a:t>We are often distant from God and others</a:t>
            </a:r>
          </a:p>
          <a:p>
            <a:r>
              <a:rPr lang="en-US" sz="2400" dirty="0"/>
              <a:t>No real heart change-not a very joyful life</a:t>
            </a:r>
          </a:p>
          <a:p>
            <a:endParaRPr lang="en-US" dirty="0"/>
          </a:p>
        </p:txBody>
      </p:sp>
    </p:spTree>
    <p:extLst>
      <p:ext uri="{BB962C8B-B14F-4D97-AF65-F5344CB8AC3E}">
        <p14:creationId xmlns:p14="http://schemas.microsoft.com/office/powerpoint/2010/main" val="239935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6B07-A274-4774-A9F8-BADBA0257649}"/>
              </a:ext>
            </a:extLst>
          </p:cNvPr>
          <p:cNvSpPr>
            <a:spLocks noGrp="1"/>
          </p:cNvSpPr>
          <p:nvPr>
            <p:ph type="title"/>
          </p:nvPr>
        </p:nvSpPr>
        <p:spPr/>
        <p:txBody>
          <a:bodyPr/>
          <a:lstStyle/>
          <a:p>
            <a:r>
              <a:rPr lang="en-US" dirty="0"/>
              <a:t>What are the differences between feelings and emotions?</a:t>
            </a:r>
          </a:p>
        </p:txBody>
      </p:sp>
      <p:sp>
        <p:nvSpPr>
          <p:cNvPr id="3" name="Content Placeholder 2">
            <a:extLst>
              <a:ext uri="{FF2B5EF4-FFF2-40B4-BE49-F238E27FC236}">
                <a16:creationId xmlns:a16="http://schemas.microsoft.com/office/drawing/2014/main" id="{E80A7B1F-E339-44AD-AFDC-8E3B87352A7C}"/>
              </a:ext>
            </a:extLst>
          </p:cNvPr>
          <p:cNvSpPr>
            <a:spLocks noGrp="1"/>
          </p:cNvSpPr>
          <p:nvPr>
            <p:ph idx="1"/>
          </p:nvPr>
        </p:nvSpPr>
        <p:spPr>
          <a:xfrm>
            <a:off x="2589212" y="2133599"/>
            <a:ext cx="8915400" cy="4407159"/>
          </a:xfrm>
        </p:spPr>
        <p:txBody>
          <a:bodyPr>
            <a:normAutofit lnSpcReduction="10000"/>
          </a:bodyPr>
          <a:lstStyle/>
          <a:p>
            <a:r>
              <a:rPr lang="en-US" sz="2400" dirty="0"/>
              <a:t>Different writers use these words interchangeably.  For our purposes we will use feelings to refer to that which starts from our physical sensors.  Emotions will come from our belief system.  Sometimes emotions will bleed into our feelings.   If we sense fear (emotion) our body may tense up and we physically feel the emotion. Internal issues can be confusing.  Hebrews 4:12  For the word of God is living and active and sharper than any two-edged sword, and piercing as far as the division of soul and spirit, of both joints and marrow, and able to judge the thoughts and intentions of the heart.   So, to have exact definitions is difficult.  </a:t>
            </a:r>
          </a:p>
          <a:p>
            <a:endParaRPr lang="en-US" dirty="0"/>
          </a:p>
        </p:txBody>
      </p:sp>
    </p:spTree>
    <p:extLst>
      <p:ext uri="{BB962C8B-B14F-4D97-AF65-F5344CB8AC3E}">
        <p14:creationId xmlns:p14="http://schemas.microsoft.com/office/powerpoint/2010/main" val="258597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06D8-09D5-4295-A58B-26C9D728C661}"/>
              </a:ext>
            </a:extLst>
          </p:cNvPr>
          <p:cNvSpPr>
            <a:spLocks noGrp="1"/>
          </p:cNvSpPr>
          <p:nvPr>
            <p:ph type="title"/>
          </p:nvPr>
        </p:nvSpPr>
        <p:spPr/>
        <p:txBody>
          <a:bodyPr/>
          <a:lstStyle/>
          <a:p>
            <a:r>
              <a:rPr lang="en-US" dirty="0"/>
              <a:t>So What Do We Do?</a:t>
            </a:r>
          </a:p>
        </p:txBody>
      </p:sp>
      <p:sp>
        <p:nvSpPr>
          <p:cNvPr id="3" name="Content Placeholder 2">
            <a:extLst>
              <a:ext uri="{FF2B5EF4-FFF2-40B4-BE49-F238E27FC236}">
                <a16:creationId xmlns:a16="http://schemas.microsoft.com/office/drawing/2014/main" id="{9B3815E8-60E6-4707-B457-36F69A0BE7DC}"/>
              </a:ext>
            </a:extLst>
          </p:cNvPr>
          <p:cNvSpPr>
            <a:spLocks noGrp="1"/>
          </p:cNvSpPr>
          <p:nvPr>
            <p:ph idx="1"/>
          </p:nvPr>
        </p:nvSpPr>
        <p:spPr>
          <a:xfrm>
            <a:off x="1828800" y="1530221"/>
            <a:ext cx="9675812" cy="5103844"/>
          </a:xfrm>
        </p:spPr>
        <p:txBody>
          <a:bodyPr>
            <a:normAutofit lnSpcReduction="10000"/>
          </a:bodyPr>
          <a:lstStyle/>
          <a:p>
            <a:r>
              <a:rPr lang="en-US" sz="2400" dirty="0"/>
              <a:t>Hebrews 5:11  Concerning him we have much to say, and </a:t>
            </a:r>
            <a:r>
              <a:rPr lang="en-US" sz="2400" i="1" dirty="0"/>
              <a:t>it is</a:t>
            </a:r>
            <a:r>
              <a:rPr lang="en-US" sz="2400" dirty="0"/>
              <a:t> hard to explain, since you have become dull of hearing. 12  For though by this time you ought to be teachers, you have need again for someone to teach you the elementary principles of the oracles of God, and you have come to need milk and not solid food.13  For everyone who partakes </a:t>
            </a:r>
            <a:r>
              <a:rPr lang="en-US" sz="2400" i="1" dirty="0"/>
              <a:t>only</a:t>
            </a:r>
            <a:r>
              <a:rPr lang="en-US" sz="2400" dirty="0"/>
              <a:t> of milk is not accustomed to the word of righteousness, for he is an infant. 14  But solid food is for the mature, who because of practice have their senses trained to discern good and evil. </a:t>
            </a:r>
          </a:p>
          <a:p>
            <a:endParaRPr lang="en-US" sz="2400" dirty="0"/>
          </a:p>
          <a:p>
            <a:r>
              <a:rPr lang="en-US" sz="2400" dirty="0"/>
              <a:t>Become aware of and train your senses  (See Exercise One)</a:t>
            </a:r>
          </a:p>
          <a:p>
            <a:r>
              <a:rPr lang="en-US" sz="2400" dirty="0"/>
              <a:t>Move to exercise two next week:  Become aware of what others think</a:t>
            </a:r>
          </a:p>
          <a:p>
            <a:endParaRPr lang="en-US" dirty="0"/>
          </a:p>
        </p:txBody>
      </p:sp>
    </p:spTree>
    <p:extLst>
      <p:ext uri="{BB962C8B-B14F-4D97-AF65-F5344CB8AC3E}">
        <p14:creationId xmlns:p14="http://schemas.microsoft.com/office/powerpoint/2010/main" val="3407471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A85B-1E2A-47AA-9852-89439F21DDEC}"/>
              </a:ext>
            </a:extLst>
          </p:cNvPr>
          <p:cNvSpPr>
            <a:spLocks noGrp="1"/>
          </p:cNvSpPr>
          <p:nvPr>
            <p:ph type="title"/>
          </p:nvPr>
        </p:nvSpPr>
        <p:spPr/>
        <p:txBody>
          <a:bodyPr/>
          <a:lstStyle/>
          <a:p>
            <a:r>
              <a:rPr lang="en-US" dirty="0"/>
              <a:t>Exercise Two:</a:t>
            </a:r>
          </a:p>
        </p:txBody>
      </p:sp>
      <p:sp>
        <p:nvSpPr>
          <p:cNvPr id="3" name="Content Placeholder 2">
            <a:extLst>
              <a:ext uri="{FF2B5EF4-FFF2-40B4-BE49-F238E27FC236}">
                <a16:creationId xmlns:a16="http://schemas.microsoft.com/office/drawing/2014/main" id="{55D6ADC2-8880-4FBB-9038-0E2444FD5D7A}"/>
              </a:ext>
            </a:extLst>
          </p:cNvPr>
          <p:cNvSpPr>
            <a:spLocks noGrp="1"/>
          </p:cNvSpPr>
          <p:nvPr>
            <p:ph idx="1"/>
          </p:nvPr>
        </p:nvSpPr>
        <p:spPr>
          <a:xfrm>
            <a:off x="2034073" y="2133600"/>
            <a:ext cx="9470539" cy="4416490"/>
          </a:xfrm>
        </p:spPr>
        <p:txBody>
          <a:bodyPr>
            <a:normAutofit lnSpcReduction="10000"/>
          </a:bodyPr>
          <a:lstStyle/>
          <a:p>
            <a:r>
              <a:rPr lang="en-US" sz="2400" dirty="0"/>
              <a:t>Romans 12:3  For through the grace given to me I say to everyone among you not to think more highly of himself than he ought to think; but to think so as to have sound judgment, as God has allotted to each a measure of faith. </a:t>
            </a:r>
          </a:p>
          <a:p>
            <a:pPr marL="0" indent="0">
              <a:buNone/>
            </a:pPr>
            <a:r>
              <a:rPr lang="en-US" sz="2400" dirty="0"/>
              <a:t>Since this verse says to have sound judgment….</a:t>
            </a:r>
          </a:p>
          <a:p>
            <a:pPr marL="0" indent="0">
              <a:buNone/>
            </a:pPr>
            <a:r>
              <a:rPr lang="en-US" sz="2400" dirty="0"/>
              <a:t>Ask someone who you trust to give you an assessment of your life.  What we are looking for is an accurate assessment of your strengths, weaknesses and spirituality.</a:t>
            </a:r>
          </a:p>
          <a:p>
            <a:pPr marL="0" indent="0">
              <a:buNone/>
            </a:pPr>
            <a:r>
              <a:rPr lang="en-US" sz="2400" dirty="0"/>
              <a:t>This will help us in our humility.  It is healthy to have a bit of doubt about our self.  It is to easy to be proud and decide we don’t  need the Body or the Head.</a:t>
            </a:r>
          </a:p>
        </p:txBody>
      </p:sp>
    </p:spTree>
    <p:extLst>
      <p:ext uri="{BB962C8B-B14F-4D97-AF65-F5344CB8AC3E}">
        <p14:creationId xmlns:p14="http://schemas.microsoft.com/office/powerpoint/2010/main" val="76596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685C-EF62-4B9B-BE1C-4F6A46FA4E11}"/>
              </a:ext>
            </a:extLst>
          </p:cNvPr>
          <p:cNvSpPr>
            <a:spLocks noGrp="1"/>
          </p:cNvSpPr>
          <p:nvPr>
            <p:ph type="title"/>
          </p:nvPr>
        </p:nvSpPr>
        <p:spPr/>
        <p:txBody>
          <a:bodyPr>
            <a:normAutofit/>
          </a:bodyPr>
          <a:lstStyle/>
          <a:p>
            <a:r>
              <a:rPr lang="en-US" dirty="0"/>
              <a:t>Exercise Two Questions:  </a:t>
            </a:r>
            <a:r>
              <a:rPr lang="en-US" sz="2000" dirty="0"/>
              <a:t>Caution: if you don’t want to hear the answers, you may not want to ask the questions</a:t>
            </a:r>
            <a:endParaRPr lang="en-US" dirty="0"/>
          </a:p>
        </p:txBody>
      </p:sp>
      <p:sp>
        <p:nvSpPr>
          <p:cNvPr id="4" name="Content Placeholder 3">
            <a:extLst>
              <a:ext uri="{FF2B5EF4-FFF2-40B4-BE49-F238E27FC236}">
                <a16:creationId xmlns:a16="http://schemas.microsoft.com/office/drawing/2014/main" id="{77F58448-9701-4F5D-959D-99C5BD7C3DF2}"/>
              </a:ext>
            </a:extLst>
          </p:cNvPr>
          <p:cNvSpPr>
            <a:spLocks noGrp="1"/>
          </p:cNvSpPr>
          <p:nvPr>
            <p:ph idx="1"/>
          </p:nvPr>
        </p:nvSpPr>
        <p:spPr>
          <a:xfrm>
            <a:off x="2589212" y="2133599"/>
            <a:ext cx="8915400" cy="4584441"/>
          </a:xfrm>
        </p:spPr>
        <p:txBody>
          <a:bodyPr>
            <a:normAutofit/>
          </a:bodyPr>
          <a:lstStyle/>
          <a:p>
            <a:r>
              <a:rPr lang="en-US" sz="2400" dirty="0"/>
              <a:t>What are my strengths?</a:t>
            </a:r>
          </a:p>
          <a:p>
            <a:r>
              <a:rPr lang="en-US" sz="2400" dirty="0"/>
              <a:t>What are my weaknesses?</a:t>
            </a:r>
          </a:p>
          <a:p>
            <a:r>
              <a:rPr lang="en-US" sz="2400" dirty="0"/>
              <a:t>If you could tell me three areas to work on what would they be?</a:t>
            </a:r>
          </a:p>
          <a:p>
            <a:r>
              <a:rPr lang="en-US" sz="2400" dirty="0"/>
              <a:t>What are some of the best things I do?</a:t>
            </a:r>
          </a:p>
          <a:p>
            <a:r>
              <a:rPr lang="en-US" sz="2400" dirty="0"/>
              <a:t>What do I do that irritates people?</a:t>
            </a:r>
          </a:p>
          <a:p>
            <a:r>
              <a:rPr lang="en-US" sz="2400" dirty="0"/>
              <a:t>What do you think I am blind to?</a:t>
            </a:r>
          </a:p>
          <a:p>
            <a:r>
              <a:rPr lang="en-US" sz="2400" dirty="0"/>
              <a:t>What are my spiritual gifts?</a:t>
            </a:r>
          </a:p>
        </p:txBody>
      </p:sp>
    </p:spTree>
    <p:extLst>
      <p:ext uri="{BB962C8B-B14F-4D97-AF65-F5344CB8AC3E}">
        <p14:creationId xmlns:p14="http://schemas.microsoft.com/office/powerpoint/2010/main" val="458669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4998-DF1E-43EA-A4F6-7D5E72821D8F}"/>
              </a:ext>
            </a:extLst>
          </p:cNvPr>
          <p:cNvSpPr>
            <a:spLocks noGrp="1"/>
          </p:cNvSpPr>
          <p:nvPr>
            <p:ph type="title"/>
          </p:nvPr>
        </p:nvSpPr>
        <p:spPr/>
        <p:txBody>
          <a:bodyPr/>
          <a:lstStyle/>
          <a:p>
            <a:r>
              <a:rPr lang="en-US" dirty="0"/>
              <a:t>So How Does Transformational Heart  Prayer Work?</a:t>
            </a:r>
          </a:p>
        </p:txBody>
      </p:sp>
      <p:sp>
        <p:nvSpPr>
          <p:cNvPr id="3" name="Content Placeholder 2">
            <a:extLst>
              <a:ext uri="{FF2B5EF4-FFF2-40B4-BE49-F238E27FC236}">
                <a16:creationId xmlns:a16="http://schemas.microsoft.com/office/drawing/2014/main" id="{A66CEBDE-BBAE-4D0F-AA2B-C99B488B61A2}"/>
              </a:ext>
            </a:extLst>
          </p:cNvPr>
          <p:cNvSpPr>
            <a:spLocks noGrp="1"/>
          </p:cNvSpPr>
          <p:nvPr>
            <p:ph idx="1"/>
          </p:nvPr>
        </p:nvSpPr>
        <p:spPr>
          <a:xfrm>
            <a:off x="2589212" y="2133600"/>
            <a:ext cx="8915400" cy="4214446"/>
          </a:xfrm>
        </p:spPr>
        <p:txBody>
          <a:bodyPr/>
          <a:lstStyle/>
          <a:p>
            <a:r>
              <a:rPr lang="en-US" dirty="0"/>
              <a:t>A person notices an emotional pain</a:t>
            </a:r>
          </a:p>
          <a:p>
            <a:r>
              <a:rPr lang="en-US" dirty="0"/>
              <a:t>They feel the pain, and watch for an associated memory</a:t>
            </a:r>
          </a:p>
          <a:p>
            <a:r>
              <a:rPr lang="en-US" dirty="0"/>
              <a:t>They consider the memory</a:t>
            </a:r>
          </a:p>
          <a:p>
            <a:r>
              <a:rPr lang="en-US" dirty="0"/>
              <a:t>They ask why do I feel this way?</a:t>
            </a:r>
          </a:p>
          <a:p>
            <a:r>
              <a:rPr lang="en-US" dirty="0"/>
              <a:t>The thought is usually the belief held in the heart.</a:t>
            </a:r>
          </a:p>
          <a:p>
            <a:r>
              <a:rPr lang="en-US" dirty="0"/>
              <a:t>This belief may appear irrational</a:t>
            </a:r>
          </a:p>
          <a:p>
            <a:r>
              <a:rPr lang="en-US" dirty="0"/>
              <a:t>You submit this to the Lord for His truth-He speaks</a:t>
            </a:r>
          </a:p>
          <a:p>
            <a:r>
              <a:rPr lang="en-US" dirty="0"/>
              <a:t>You test the belief by asking if it stills feels true.</a:t>
            </a:r>
          </a:p>
          <a:p>
            <a:r>
              <a:rPr lang="en-US" dirty="0"/>
              <a:t>Usually God will give a new understanding erasing the old belief</a:t>
            </a:r>
          </a:p>
          <a:p>
            <a:r>
              <a:rPr lang="en-US" dirty="0"/>
              <a:t>Sometimes we run into problems in the process…….</a:t>
            </a:r>
          </a:p>
          <a:p>
            <a:endParaRPr lang="en-US" dirty="0"/>
          </a:p>
        </p:txBody>
      </p:sp>
    </p:spTree>
    <p:extLst>
      <p:ext uri="{BB962C8B-B14F-4D97-AF65-F5344CB8AC3E}">
        <p14:creationId xmlns:p14="http://schemas.microsoft.com/office/powerpoint/2010/main" val="31448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F230-E53D-4BD8-9C12-B35E798906AF}"/>
              </a:ext>
            </a:extLst>
          </p:cNvPr>
          <p:cNvSpPr>
            <a:spLocks noGrp="1"/>
          </p:cNvSpPr>
          <p:nvPr>
            <p:ph type="title"/>
          </p:nvPr>
        </p:nvSpPr>
        <p:spPr/>
        <p:txBody>
          <a:bodyPr/>
          <a:lstStyle/>
          <a:p>
            <a:r>
              <a:rPr lang="en-US" dirty="0"/>
              <a:t>How Do We Deal With Solutions That Are In Place?</a:t>
            </a:r>
          </a:p>
        </p:txBody>
      </p:sp>
      <p:sp>
        <p:nvSpPr>
          <p:cNvPr id="3" name="Content Placeholder 2">
            <a:extLst>
              <a:ext uri="{FF2B5EF4-FFF2-40B4-BE49-F238E27FC236}">
                <a16:creationId xmlns:a16="http://schemas.microsoft.com/office/drawing/2014/main" id="{D20E2846-26D2-42C3-8A66-1CD232C91A97}"/>
              </a:ext>
            </a:extLst>
          </p:cNvPr>
          <p:cNvSpPr>
            <a:spLocks noGrp="1"/>
          </p:cNvSpPr>
          <p:nvPr>
            <p:ph idx="1"/>
          </p:nvPr>
        </p:nvSpPr>
        <p:spPr/>
        <p:txBody>
          <a:bodyPr>
            <a:normAutofit lnSpcReduction="10000"/>
          </a:bodyPr>
          <a:lstStyle/>
          <a:p>
            <a:r>
              <a:rPr lang="en-US" sz="2400" dirty="0"/>
              <a:t>We don’t like feeling pain, so a solution might pop up and take our pain away, just when we are trying to feel it.</a:t>
            </a:r>
          </a:p>
          <a:p>
            <a:r>
              <a:rPr lang="en-US" sz="2400" dirty="0"/>
              <a:t>Maybe we start feeling something yet anger pops up and stops the process.  Anger may be our solution to other pain.</a:t>
            </a:r>
          </a:p>
          <a:p>
            <a:r>
              <a:rPr lang="en-US" sz="2400" dirty="0"/>
              <a:t>Maybe we start feeling and all of a sudden we lose focus, or get real sleepy, thus distracting the process.</a:t>
            </a:r>
          </a:p>
          <a:p>
            <a:r>
              <a:rPr lang="en-US" sz="2400" dirty="0"/>
              <a:t>All these solutions may be worked through by using the questions on the map.</a:t>
            </a:r>
          </a:p>
        </p:txBody>
      </p:sp>
    </p:spTree>
    <p:extLst>
      <p:ext uri="{BB962C8B-B14F-4D97-AF65-F5344CB8AC3E}">
        <p14:creationId xmlns:p14="http://schemas.microsoft.com/office/powerpoint/2010/main" val="56090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AD2B-0D7E-4F31-883E-9765D761909C}"/>
              </a:ext>
            </a:extLst>
          </p:cNvPr>
          <p:cNvSpPr>
            <a:spLocks noGrp="1"/>
          </p:cNvSpPr>
          <p:nvPr>
            <p:ph type="title"/>
          </p:nvPr>
        </p:nvSpPr>
        <p:spPr/>
        <p:txBody>
          <a:bodyPr/>
          <a:lstStyle/>
          <a:p>
            <a:r>
              <a:rPr lang="en-US" dirty="0"/>
              <a:t>Examples Of The Christian Life:</a:t>
            </a:r>
          </a:p>
        </p:txBody>
      </p:sp>
      <p:pic>
        <p:nvPicPr>
          <p:cNvPr id="1026" name="Picture 2" descr="Image result for bike on rail">
            <a:extLst>
              <a:ext uri="{FF2B5EF4-FFF2-40B4-BE49-F238E27FC236}">
                <a16:creationId xmlns:a16="http://schemas.microsoft.com/office/drawing/2014/main" id="{793492D0-FC16-45D8-8186-AD9F0281B0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1" y="1367567"/>
            <a:ext cx="4648199" cy="54085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8E2FAB-7C4D-45CE-B4CD-44AD2025023E}"/>
              </a:ext>
            </a:extLst>
          </p:cNvPr>
          <p:cNvSpPr txBox="1"/>
          <p:nvPr/>
        </p:nvSpPr>
        <p:spPr>
          <a:xfrm>
            <a:off x="16290026" y="4071367"/>
            <a:ext cx="108342" cy="1076225"/>
          </a:xfrm>
          <a:prstGeom prst="rect">
            <a:avLst/>
          </a:prstGeom>
          <a:noFill/>
        </p:spPr>
        <p:txBody>
          <a:bodyPr wrap="square" rtlCol="0">
            <a:spAutoFit/>
          </a:bodyPr>
          <a:lstStyle/>
          <a:p>
            <a:endParaRPr lang="en-US" dirty="0"/>
          </a:p>
        </p:txBody>
      </p:sp>
      <p:pic>
        <p:nvPicPr>
          <p:cNvPr id="1030" name="Picture 6" descr="Image result for pedal railroad speeders">
            <a:extLst>
              <a:ext uri="{FF2B5EF4-FFF2-40B4-BE49-F238E27FC236}">
                <a16:creationId xmlns:a16="http://schemas.microsoft.com/office/drawing/2014/main" id="{C3165CE4-F651-4AC1-ABCF-C156D09EF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6896" y="3636204"/>
            <a:ext cx="5725400" cy="3221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edal railroad speeders">
            <a:extLst>
              <a:ext uri="{FF2B5EF4-FFF2-40B4-BE49-F238E27FC236}">
                <a16:creationId xmlns:a16="http://schemas.microsoft.com/office/drawing/2014/main" id="{5550BBE4-4B6D-4295-BDF8-D47980E8B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649" y="1367567"/>
            <a:ext cx="3627731" cy="345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07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63D7FB-0C25-4007-9244-B1F6D69FF266}"/>
              </a:ext>
            </a:extLst>
          </p:cNvPr>
          <p:cNvSpPr>
            <a:spLocks noGrp="1"/>
          </p:cNvSpPr>
          <p:nvPr>
            <p:ph type="title"/>
          </p:nvPr>
        </p:nvSpPr>
        <p:spPr>
          <a:xfrm>
            <a:off x="2592925" y="71120"/>
            <a:ext cx="8911687" cy="741680"/>
          </a:xfrm>
        </p:spPr>
        <p:txBody>
          <a:bodyPr/>
          <a:lstStyle/>
          <a:p>
            <a:r>
              <a:rPr lang="en-US" dirty="0"/>
              <a:t>The Map</a:t>
            </a:r>
          </a:p>
        </p:txBody>
      </p:sp>
      <p:pic>
        <p:nvPicPr>
          <p:cNvPr id="7" name="Content Placeholder 6">
            <a:extLst>
              <a:ext uri="{FF2B5EF4-FFF2-40B4-BE49-F238E27FC236}">
                <a16:creationId xmlns:a16="http://schemas.microsoft.com/office/drawing/2014/main" id="{45AFBAF9-9933-4849-A180-50596CC9DCF7}"/>
              </a:ext>
            </a:extLst>
          </p:cNvPr>
          <p:cNvPicPr>
            <a:picLocks noGrp="1" noChangeAspect="1"/>
          </p:cNvPicPr>
          <p:nvPr>
            <p:ph idx="1"/>
          </p:nvPr>
        </p:nvPicPr>
        <p:blipFill>
          <a:blip r:embed="rId2"/>
          <a:stretch>
            <a:fillRect/>
          </a:stretch>
        </p:blipFill>
        <p:spPr>
          <a:xfrm>
            <a:off x="1178560" y="711200"/>
            <a:ext cx="10810240" cy="6146800"/>
          </a:xfrm>
        </p:spPr>
      </p:pic>
    </p:spTree>
    <p:extLst>
      <p:ext uri="{BB962C8B-B14F-4D97-AF65-F5344CB8AC3E}">
        <p14:creationId xmlns:p14="http://schemas.microsoft.com/office/powerpoint/2010/main" val="948328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C1FD-7837-46CA-932A-3FCF4F6465B9}"/>
              </a:ext>
            </a:extLst>
          </p:cNvPr>
          <p:cNvSpPr>
            <a:spLocks noGrp="1"/>
          </p:cNvSpPr>
          <p:nvPr>
            <p:ph type="title"/>
          </p:nvPr>
        </p:nvSpPr>
        <p:spPr/>
        <p:txBody>
          <a:bodyPr/>
          <a:lstStyle/>
          <a:p>
            <a:r>
              <a:rPr lang="en-US" dirty="0"/>
              <a:t>Where Does Emotional Pain Come From?</a:t>
            </a:r>
          </a:p>
        </p:txBody>
      </p:sp>
      <p:sp>
        <p:nvSpPr>
          <p:cNvPr id="3" name="Content Placeholder 2">
            <a:extLst>
              <a:ext uri="{FF2B5EF4-FFF2-40B4-BE49-F238E27FC236}">
                <a16:creationId xmlns:a16="http://schemas.microsoft.com/office/drawing/2014/main" id="{47D95E8F-6FB4-465E-80EF-F73DC6A9B9DC}"/>
              </a:ext>
            </a:extLst>
          </p:cNvPr>
          <p:cNvSpPr>
            <a:spLocks noGrp="1"/>
          </p:cNvSpPr>
          <p:nvPr>
            <p:ph idx="1"/>
          </p:nvPr>
        </p:nvSpPr>
        <p:spPr>
          <a:xfrm>
            <a:off x="2589212" y="2133599"/>
            <a:ext cx="8915400" cy="4491135"/>
          </a:xfrm>
        </p:spPr>
        <p:txBody>
          <a:bodyPr>
            <a:normAutofit/>
          </a:bodyPr>
          <a:lstStyle/>
          <a:p>
            <a:r>
              <a:rPr lang="en-US" sz="2800" dirty="0"/>
              <a:t>It seems like God created us to have emotions that correspond with our belief system.</a:t>
            </a:r>
          </a:p>
          <a:p>
            <a:r>
              <a:rPr lang="en-US" sz="2800" dirty="0"/>
              <a:t>Truth leads to fruit of the spirit feelings</a:t>
            </a:r>
          </a:p>
          <a:p>
            <a:r>
              <a:rPr lang="en-US" sz="2800" dirty="0"/>
              <a:t>Lies lead to feelings such as:  abandonment, shame, fear, tainted, powerlessness, invalidation, hopelessness, confusion and anger related feelings</a:t>
            </a:r>
          </a:p>
          <a:p>
            <a:r>
              <a:rPr lang="en-US" sz="2800" dirty="0"/>
              <a:t>Truth can also lead to feelings of sadness and grief that are treated in a different way </a:t>
            </a:r>
          </a:p>
        </p:txBody>
      </p:sp>
    </p:spTree>
    <p:extLst>
      <p:ext uri="{BB962C8B-B14F-4D97-AF65-F5344CB8AC3E}">
        <p14:creationId xmlns:p14="http://schemas.microsoft.com/office/powerpoint/2010/main" val="143337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99FD-1BCD-4F2B-96FA-4C32F201408E}"/>
              </a:ext>
            </a:extLst>
          </p:cNvPr>
          <p:cNvSpPr>
            <a:spLocks noGrp="1"/>
          </p:cNvSpPr>
          <p:nvPr>
            <p:ph type="title"/>
          </p:nvPr>
        </p:nvSpPr>
        <p:spPr/>
        <p:txBody>
          <a:bodyPr/>
          <a:lstStyle/>
          <a:p>
            <a:r>
              <a:rPr lang="en-US" dirty="0"/>
              <a:t>Why Would I Want To Go Through All This Pain?</a:t>
            </a:r>
          </a:p>
        </p:txBody>
      </p:sp>
      <p:sp>
        <p:nvSpPr>
          <p:cNvPr id="3" name="Content Placeholder 2">
            <a:extLst>
              <a:ext uri="{FF2B5EF4-FFF2-40B4-BE49-F238E27FC236}">
                <a16:creationId xmlns:a16="http://schemas.microsoft.com/office/drawing/2014/main" id="{2C641A67-21EA-49A8-BBA1-09041769C870}"/>
              </a:ext>
            </a:extLst>
          </p:cNvPr>
          <p:cNvSpPr>
            <a:spLocks noGrp="1"/>
          </p:cNvSpPr>
          <p:nvPr>
            <p:ph idx="1"/>
          </p:nvPr>
        </p:nvSpPr>
        <p:spPr>
          <a:xfrm>
            <a:off x="2589212" y="2133600"/>
            <a:ext cx="8915400" cy="4565780"/>
          </a:xfrm>
        </p:spPr>
        <p:txBody>
          <a:bodyPr/>
          <a:lstStyle/>
          <a:p>
            <a:r>
              <a:rPr lang="en-US" sz="2400" dirty="0"/>
              <a:t>Pain is a indicator of an issue.  It can be like the warning lights on a dashboard.  Pain is then seen as useful in pointing out another issue that may be lurking under the hood</a:t>
            </a:r>
          </a:p>
          <a:p>
            <a:r>
              <a:rPr lang="en-US" sz="2400" dirty="0"/>
              <a:t>Pail is a motivator:  children fear the pain that comes from discipline, so to, adults can use their aversion to pain to actually pursue removing that pain from their life</a:t>
            </a:r>
          </a:p>
          <a:p>
            <a:r>
              <a:rPr lang="en-US" sz="2400" dirty="0"/>
              <a:t>People can choose to live with the pain in their lives or choose to enter the pain with the idea of losing it altogether and replacing it with peace and a better walk with God</a:t>
            </a:r>
          </a:p>
          <a:p>
            <a:endParaRPr lang="en-US" dirty="0"/>
          </a:p>
          <a:p>
            <a:endParaRPr lang="en-US" dirty="0"/>
          </a:p>
        </p:txBody>
      </p:sp>
    </p:spTree>
    <p:extLst>
      <p:ext uri="{BB962C8B-B14F-4D97-AF65-F5344CB8AC3E}">
        <p14:creationId xmlns:p14="http://schemas.microsoft.com/office/powerpoint/2010/main" val="2958640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3B33-CDBF-4F4A-A18B-DD3294DDEEB2}"/>
              </a:ext>
            </a:extLst>
          </p:cNvPr>
          <p:cNvSpPr>
            <a:spLocks noGrp="1"/>
          </p:cNvSpPr>
          <p:nvPr>
            <p:ph type="title"/>
          </p:nvPr>
        </p:nvSpPr>
        <p:spPr/>
        <p:txBody>
          <a:bodyPr/>
          <a:lstStyle/>
          <a:p>
            <a:r>
              <a:rPr lang="en-US" dirty="0"/>
              <a:t>What Place Should Heart Ministry Play In My Life?</a:t>
            </a:r>
          </a:p>
        </p:txBody>
      </p:sp>
      <p:graphicFrame>
        <p:nvGraphicFramePr>
          <p:cNvPr id="7" name="Content Placeholder 6">
            <a:extLst>
              <a:ext uri="{FF2B5EF4-FFF2-40B4-BE49-F238E27FC236}">
                <a16:creationId xmlns:a16="http://schemas.microsoft.com/office/drawing/2014/main" id="{6214858F-4F20-4276-B53A-BA4C73240CA8}"/>
              </a:ext>
            </a:extLst>
          </p:cNvPr>
          <p:cNvGraphicFramePr>
            <a:graphicFrameLocks noGrp="1"/>
          </p:cNvGraphicFramePr>
          <p:nvPr>
            <p:ph idx="1"/>
            <p:extLst>
              <p:ext uri="{D42A27DB-BD31-4B8C-83A1-F6EECF244321}">
                <p14:modId xmlns:p14="http://schemas.microsoft.com/office/powerpoint/2010/main" val="3514461243"/>
              </p:ext>
            </p:extLst>
          </p:nvPr>
        </p:nvGraphicFramePr>
        <p:xfrm>
          <a:off x="2694720" y="1711570"/>
          <a:ext cx="8915400" cy="495981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163A99F-4726-4DC0-81CF-7123FE719802}"/>
              </a:ext>
            </a:extLst>
          </p:cNvPr>
          <p:cNvSpPr txBox="1"/>
          <p:nvPr/>
        </p:nvSpPr>
        <p:spPr>
          <a:xfrm>
            <a:off x="3297115" y="2637692"/>
            <a:ext cx="2347547" cy="1477328"/>
          </a:xfrm>
          <a:prstGeom prst="rect">
            <a:avLst/>
          </a:prstGeom>
          <a:noFill/>
        </p:spPr>
        <p:txBody>
          <a:bodyPr wrap="square" rtlCol="0">
            <a:spAutoFit/>
          </a:bodyPr>
          <a:lstStyle/>
          <a:p>
            <a:r>
              <a:rPr lang="en-US" dirty="0"/>
              <a:t>It plays a part just like the other disciplines, it is a set of tools to help in our sanctification</a:t>
            </a:r>
          </a:p>
        </p:txBody>
      </p:sp>
    </p:spTree>
    <p:extLst>
      <p:ext uri="{BB962C8B-B14F-4D97-AF65-F5344CB8AC3E}">
        <p14:creationId xmlns:p14="http://schemas.microsoft.com/office/powerpoint/2010/main" val="1702578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6BD6E-2396-4FAD-B632-A540E9C394EF}"/>
              </a:ext>
            </a:extLst>
          </p:cNvPr>
          <p:cNvSpPr>
            <a:spLocks noGrp="1"/>
          </p:cNvSpPr>
          <p:nvPr>
            <p:ph type="title"/>
          </p:nvPr>
        </p:nvSpPr>
        <p:spPr/>
        <p:txBody>
          <a:bodyPr/>
          <a:lstStyle/>
          <a:p>
            <a:r>
              <a:rPr lang="en-US" dirty="0"/>
              <a:t>Sanctification Process Is Like A Railroad Track</a:t>
            </a:r>
          </a:p>
        </p:txBody>
      </p:sp>
      <p:sp>
        <p:nvSpPr>
          <p:cNvPr id="4" name="Text Placeholder 3">
            <a:extLst>
              <a:ext uri="{FF2B5EF4-FFF2-40B4-BE49-F238E27FC236}">
                <a16:creationId xmlns:a16="http://schemas.microsoft.com/office/drawing/2014/main" id="{1889420B-FA03-4525-8B6B-EC25A5B0D779}"/>
              </a:ext>
            </a:extLst>
          </p:cNvPr>
          <p:cNvSpPr>
            <a:spLocks noGrp="1"/>
          </p:cNvSpPr>
          <p:nvPr>
            <p:ph type="body" idx="1"/>
          </p:nvPr>
        </p:nvSpPr>
        <p:spPr/>
        <p:txBody>
          <a:bodyPr/>
          <a:lstStyle/>
          <a:p>
            <a:r>
              <a:rPr lang="en-US" dirty="0"/>
              <a:t>Pre-Healthy Heart	</a:t>
            </a:r>
          </a:p>
        </p:txBody>
      </p:sp>
      <p:sp>
        <p:nvSpPr>
          <p:cNvPr id="5" name="Content Placeholder 4">
            <a:extLst>
              <a:ext uri="{FF2B5EF4-FFF2-40B4-BE49-F238E27FC236}">
                <a16:creationId xmlns:a16="http://schemas.microsoft.com/office/drawing/2014/main" id="{A90D9B64-3F6A-4CD2-93C8-FEB1206344F5}"/>
              </a:ext>
            </a:extLst>
          </p:cNvPr>
          <p:cNvSpPr>
            <a:spLocks noGrp="1"/>
          </p:cNvSpPr>
          <p:nvPr>
            <p:ph sz="half" idx="2"/>
          </p:nvPr>
        </p:nvSpPr>
        <p:spPr>
          <a:xfrm>
            <a:off x="2589212" y="2548966"/>
            <a:ext cx="4342893" cy="4066438"/>
          </a:xfrm>
        </p:spPr>
        <p:txBody>
          <a:bodyPr>
            <a:normAutofit/>
          </a:bodyPr>
          <a:lstStyle/>
          <a:p>
            <a:r>
              <a:rPr lang="en-US" sz="2000" dirty="0"/>
              <a:t>Hear Word Of God</a:t>
            </a:r>
          </a:p>
          <a:p>
            <a:r>
              <a:rPr lang="en-US" sz="2000" dirty="0"/>
              <a:t>Unravel emotional hindrances-then obey despite feelings</a:t>
            </a:r>
          </a:p>
          <a:p>
            <a:r>
              <a:rPr lang="en-US" sz="2000" dirty="0"/>
              <a:t>Have a herky-jerky spiritual life</a:t>
            </a:r>
          </a:p>
          <a:p>
            <a:r>
              <a:rPr lang="en-US" sz="2000" dirty="0"/>
              <a:t>Accumulate emotional baggage over years</a:t>
            </a:r>
          </a:p>
          <a:p>
            <a:r>
              <a:rPr lang="en-US" sz="2000" dirty="0"/>
              <a:t>Slow down to just a limited form of outward spirituality</a:t>
            </a:r>
          </a:p>
          <a:p>
            <a:r>
              <a:rPr lang="en-US" sz="2000" dirty="0"/>
              <a:t>Cognitive Rail: hard to balance</a:t>
            </a:r>
          </a:p>
        </p:txBody>
      </p:sp>
      <p:sp>
        <p:nvSpPr>
          <p:cNvPr id="6" name="Text Placeholder 5">
            <a:extLst>
              <a:ext uri="{FF2B5EF4-FFF2-40B4-BE49-F238E27FC236}">
                <a16:creationId xmlns:a16="http://schemas.microsoft.com/office/drawing/2014/main" id="{0EB2FABA-6405-46AF-8A6A-33A943109418}"/>
              </a:ext>
            </a:extLst>
          </p:cNvPr>
          <p:cNvSpPr>
            <a:spLocks noGrp="1"/>
          </p:cNvSpPr>
          <p:nvPr>
            <p:ph type="body" sz="quarter" idx="3"/>
          </p:nvPr>
        </p:nvSpPr>
        <p:spPr/>
        <p:txBody>
          <a:bodyPr/>
          <a:lstStyle/>
          <a:p>
            <a:r>
              <a:rPr lang="en-US" dirty="0"/>
              <a:t>Healthy Heart</a:t>
            </a:r>
          </a:p>
        </p:txBody>
      </p:sp>
      <p:sp>
        <p:nvSpPr>
          <p:cNvPr id="7" name="Content Placeholder 6">
            <a:extLst>
              <a:ext uri="{FF2B5EF4-FFF2-40B4-BE49-F238E27FC236}">
                <a16:creationId xmlns:a16="http://schemas.microsoft.com/office/drawing/2014/main" id="{CC6FF3DD-55F8-44B7-B317-7B4BFEC1F0A8}"/>
              </a:ext>
            </a:extLst>
          </p:cNvPr>
          <p:cNvSpPr>
            <a:spLocks noGrp="1"/>
          </p:cNvSpPr>
          <p:nvPr>
            <p:ph sz="quarter" idx="4"/>
          </p:nvPr>
        </p:nvSpPr>
        <p:spPr>
          <a:xfrm>
            <a:off x="7166957" y="2545737"/>
            <a:ext cx="4338674" cy="4066437"/>
          </a:xfrm>
        </p:spPr>
        <p:txBody>
          <a:bodyPr>
            <a:normAutofit/>
          </a:bodyPr>
          <a:lstStyle/>
          <a:p>
            <a:r>
              <a:rPr lang="en-US" sz="2000" dirty="0"/>
              <a:t>Hear Word Of God</a:t>
            </a:r>
          </a:p>
          <a:p>
            <a:r>
              <a:rPr lang="en-US" sz="2000" dirty="0"/>
              <a:t>Unravel emotional hindrances, hear from God about these issues, obey with good emotions fully</a:t>
            </a:r>
          </a:p>
          <a:p>
            <a:r>
              <a:rPr lang="en-US" sz="2000" dirty="0"/>
              <a:t>Spiritual life begins to have a constancy of faith</a:t>
            </a:r>
          </a:p>
          <a:p>
            <a:r>
              <a:rPr lang="en-US" sz="2000" dirty="0"/>
              <a:t>Life and fruitfulness open up as you learn to abide in Christ</a:t>
            </a:r>
          </a:p>
          <a:p>
            <a:r>
              <a:rPr lang="en-US" sz="2000" dirty="0"/>
              <a:t>Heart and cognitive easier to balance</a:t>
            </a:r>
          </a:p>
        </p:txBody>
      </p:sp>
    </p:spTree>
    <p:extLst>
      <p:ext uri="{BB962C8B-B14F-4D97-AF65-F5344CB8AC3E}">
        <p14:creationId xmlns:p14="http://schemas.microsoft.com/office/powerpoint/2010/main" val="1712810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38D058-13C6-414C-BC35-8176B6BDABEC}"/>
              </a:ext>
            </a:extLst>
          </p:cNvPr>
          <p:cNvSpPr>
            <a:spLocks noGrp="1"/>
          </p:cNvSpPr>
          <p:nvPr>
            <p:ph type="title"/>
          </p:nvPr>
        </p:nvSpPr>
        <p:spPr/>
        <p:txBody>
          <a:bodyPr/>
          <a:lstStyle/>
          <a:p>
            <a:r>
              <a:rPr lang="en-US" dirty="0"/>
              <a:t>What Other Resources Are There For Heart Related Issues?</a:t>
            </a:r>
          </a:p>
        </p:txBody>
      </p:sp>
      <p:sp>
        <p:nvSpPr>
          <p:cNvPr id="8" name="Content Placeholder 7">
            <a:extLst>
              <a:ext uri="{FF2B5EF4-FFF2-40B4-BE49-F238E27FC236}">
                <a16:creationId xmlns:a16="http://schemas.microsoft.com/office/drawing/2014/main" id="{E5BB9DC4-461F-4CA2-BF5D-ECB6AD1779EB}"/>
              </a:ext>
            </a:extLst>
          </p:cNvPr>
          <p:cNvSpPr>
            <a:spLocks noGrp="1"/>
          </p:cNvSpPr>
          <p:nvPr>
            <p:ph idx="1"/>
          </p:nvPr>
        </p:nvSpPr>
        <p:spPr>
          <a:xfrm>
            <a:off x="2110153" y="2133600"/>
            <a:ext cx="9680331" cy="3777622"/>
          </a:xfrm>
        </p:spPr>
        <p:txBody>
          <a:bodyPr/>
          <a:lstStyle/>
          <a:p>
            <a:r>
              <a:rPr lang="en-US" dirty="0"/>
              <a:t>Wild At Heart Series of Books:  John Eldredge</a:t>
            </a:r>
          </a:p>
          <a:p>
            <a:r>
              <a:rPr lang="en-US" dirty="0"/>
              <a:t>Emotionally Healthy Spirituality-  Peter Scazzero  (he has other books too)</a:t>
            </a:r>
          </a:p>
          <a:p>
            <a:r>
              <a:rPr lang="en-US" dirty="0"/>
              <a:t>Listening for heaven's sake : building healthy relationships with God, self, and others -Ping, </a:t>
            </a:r>
            <a:r>
              <a:rPr lang="en-US" dirty="0" err="1"/>
              <a:t>Clipard</a:t>
            </a:r>
            <a:endParaRPr lang="en-US" dirty="0"/>
          </a:p>
          <a:p>
            <a:r>
              <a:rPr lang="en-US" dirty="0"/>
              <a:t>Soul Talk-Larry Crabb</a:t>
            </a:r>
          </a:p>
          <a:p>
            <a:r>
              <a:rPr lang="en-US" dirty="0"/>
              <a:t>Transformational Prayer Ministries:  Ed Smith     Online:  http://www.transformationprayer.org/</a:t>
            </a:r>
          </a:p>
          <a:p>
            <a:pPr lvl="1"/>
            <a:r>
              <a:rPr lang="en-US" dirty="0"/>
              <a:t>Free online training, and demonstrations</a:t>
            </a:r>
          </a:p>
          <a:p>
            <a:r>
              <a:rPr lang="en-US" dirty="0"/>
              <a:t>Edge Venture- Men’s Retreats</a:t>
            </a:r>
          </a:p>
          <a:p>
            <a:endParaRPr lang="en-US" dirty="0"/>
          </a:p>
        </p:txBody>
      </p:sp>
    </p:spTree>
    <p:extLst>
      <p:ext uri="{BB962C8B-B14F-4D97-AF65-F5344CB8AC3E}">
        <p14:creationId xmlns:p14="http://schemas.microsoft.com/office/powerpoint/2010/main" val="31597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1759-6A17-462E-96EF-0A894788B83B}"/>
              </a:ext>
            </a:extLst>
          </p:cNvPr>
          <p:cNvSpPr>
            <a:spLocks noGrp="1"/>
          </p:cNvSpPr>
          <p:nvPr>
            <p:ph type="title"/>
          </p:nvPr>
        </p:nvSpPr>
        <p:spPr/>
        <p:txBody>
          <a:bodyPr>
            <a:normAutofit fontScale="90000"/>
          </a:bodyPr>
          <a:lstStyle/>
          <a:p>
            <a:r>
              <a:rPr lang="en-US" dirty="0"/>
              <a:t>Why Is “Heart Health” a big deal lately?</a:t>
            </a:r>
            <a:br>
              <a:rPr lang="en-US" dirty="0"/>
            </a:br>
            <a:endParaRPr lang="en-US" dirty="0"/>
          </a:p>
        </p:txBody>
      </p:sp>
      <p:sp>
        <p:nvSpPr>
          <p:cNvPr id="3" name="Content Placeholder 2">
            <a:extLst>
              <a:ext uri="{FF2B5EF4-FFF2-40B4-BE49-F238E27FC236}">
                <a16:creationId xmlns:a16="http://schemas.microsoft.com/office/drawing/2014/main" id="{553CD943-B1DC-432F-97F7-CCA0A70DDEF9}"/>
              </a:ext>
            </a:extLst>
          </p:cNvPr>
          <p:cNvSpPr>
            <a:spLocks noGrp="1"/>
          </p:cNvSpPr>
          <p:nvPr>
            <p:ph idx="1"/>
          </p:nvPr>
        </p:nvSpPr>
        <p:spPr/>
        <p:txBody>
          <a:bodyPr>
            <a:normAutofit lnSpcReduction="10000"/>
          </a:bodyPr>
          <a:lstStyle/>
          <a:p>
            <a:r>
              <a:rPr lang="en-US" sz="2400" dirty="0"/>
              <a:t>Emotion and prayer are a significant part of the Psalms</a:t>
            </a:r>
          </a:p>
          <a:p>
            <a:r>
              <a:rPr lang="en-US" sz="2400" dirty="0"/>
              <a:t>People are not given to large periods of time with God like in the past</a:t>
            </a:r>
          </a:p>
          <a:p>
            <a:r>
              <a:rPr lang="en-US" sz="2400" dirty="0"/>
              <a:t>We have too many distractions pulling us from God</a:t>
            </a:r>
          </a:p>
          <a:p>
            <a:r>
              <a:rPr lang="en-US" sz="2400" dirty="0"/>
              <a:t>When the devil works, God seems to provide solutions</a:t>
            </a:r>
          </a:p>
          <a:p>
            <a:r>
              <a:rPr lang="en-US" sz="2400" dirty="0"/>
              <a:t>The wisdom from God lately on how to access your heart is simple, and reproducible so people can own their walk with God</a:t>
            </a:r>
          </a:p>
          <a:p>
            <a:r>
              <a:rPr lang="en-US" sz="2400" dirty="0"/>
              <a:t>People talk about what excites them</a:t>
            </a:r>
          </a:p>
          <a:p>
            <a:endParaRPr lang="en-US" dirty="0"/>
          </a:p>
        </p:txBody>
      </p:sp>
    </p:spTree>
    <p:extLst>
      <p:ext uri="{BB962C8B-B14F-4D97-AF65-F5344CB8AC3E}">
        <p14:creationId xmlns:p14="http://schemas.microsoft.com/office/powerpoint/2010/main" val="4181176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CE36-6962-4C93-8613-FE2373BAAB42}"/>
              </a:ext>
            </a:extLst>
          </p:cNvPr>
          <p:cNvSpPr>
            <a:spLocks noGrp="1"/>
          </p:cNvSpPr>
          <p:nvPr>
            <p:ph type="title"/>
          </p:nvPr>
        </p:nvSpPr>
        <p:spPr/>
        <p:txBody>
          <a:bodyPr/>
          <a:lstStyle/>
          <a:p>
            <a:r>
              <a:rPr lang="en-US" dirty="0"/>
              <a:t>What is the difference between heart ministry and counseling?</a:t>
            </a:r>
          </a:p>
        </p:txBody>
      </p:sp>
      <p:sp>
        <p:nvSpPr>
          <p:cNvPr id="3" name="Content Placeholder 2">
            <a:extLst>
              <a:ext uri="{FF2B5EF4-FFF2-40B4-BE49-F238E27FC236}">
                <a16:creationId xmlns:a16="http://schemas.microsoft.com/office/drawing/2014/main" id="{D608FED3-A9BD-49F9-B825-45F0621B570A}"/>
              </a:ext>
            </a:extLst>
          </p:cNvPr>
          <p:cNvSpPr>
            <a:spLocks noGrp="1"/>
          </p:cNvSpPr>
          <p:nvPr>
            <p:ph idx="1"/>
          </p:nvPr>
        </p:nvSpPr>
        <p:spPr/>
        <p:txBody>
          <a:bodyPr/>
          <a:lstStyle/>
          <a:p>
            <a:r>
              <a:rPr lang="en-US" dirty="0"/>
              <a:t>Giving counsel may be as simple as discussing relational issues how to get along, how and when to buy a car, how to study God’s Word.  Information passing</a:t>
            </a:r>
          </a:p>
          <a:p>
            <a:r>
              <a:rPr lang="en-US" dirty="0"/>
              <a:t>Going To A Counselor:  Trying to find out why you do what you do.  Putting in place procedures to keep you from emotional difficulties.  This may involve medications to alleviate bad feelings, it may involve physiological assessments as well….</a:t>
            </a:r>
          </a:p>
          <a:p>
            <a:r>
              <a:rPr lang="en-US" dirty="0"/>
              <a:t>Heart Ministry is often geared as a conversation of questions, pondering, and prayer.  This can be done by anyone, more effectively  if they are experienced, skilled and mature.  The results should be lasting change.  Some issues are beyond the scope of heart ministry, so having a trained professional to give advice is very helpful.</a:t>
            </a:r>
          </a:p>
        </p:txBody>
      </p:sp>
    </p:spTree>
    <p:extLst>
      <p:ext uri="{BB962C8B-B14F-4D97-AF65-F5344CB8AC3E}">
        <p14:creationId xmlns:p14="http://schemas.microsoft.com/office/powerpoint/2010/main" val="664771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160B-31BE-4540-A40A-89A6340DDE2E}"/>
              </a:ext>
            </a:extLst>
          </p:cNvPr>
          <p:cNvSpPr>
            <a:spLocks noGrp="1"/>
          </p:cNvSpPr>
          <p:nvPr>
            <p:ph type="title"/>
          </p:nvPr>
        </p:nvSpPr>
        <p:spPr/>
        <p:txBody>
          <a:bodyPr/>
          <a:lstStyle/>
          <a:p>
            <a:r>
              <a:rPr lang="en-US" dirty="0"/>
              <a:t>What Are The Downsides Of Heart Ministry?</a:t>
            </a:r>
          </a:p>
        </p:txBody>
      </p:sp>
      <p:sp>
        <p:nvSpPr>
          <p:cNvPr id="3" name="Content Placeholder 2">
            <a:extLst>
              <a:ext uri="{FF2B5EF4-FFF2-40B4-BE49-F238E27FC236}">
                <a16:creationId xmlns:a16="http://schemas.microsoft.com/office/drawing/2014/main" id="{71E9D3DA-08A7-4461-A8BD-94394324621D}"/>
              </a:ext>
            </a:extLst>
          </p:cNvPr>
          <p:cNvSpPr>
            <a:spLocks noGrp="1"/>
          </p:cNvSpPr>
          <p:nvPr>
            <p:ph idx="1"/>
          </p:nvPr>
        </p:nvSpPr>
        <p:spPr/>
        <p:txBody>
          <a:bodyPr/>
          <a:lstStyle/>
          <a:p>
            <a:r>
              <a:rPr lang="en-US" sz="2800" dirty="0"/>
              <a:t>There is a learning curve</a:t>
            </a:r>
          </a:p>
          <a:p>
            <a:r>
              <a:rPr lang="en-US" sz="2800" dirty="0"/>
              <a:t>This is not a quick fix, but a life process</a:t>
            </a:r>
          </a:p>
          <a:p>
            <a:r>
              <a:rPr lang="en-US" sz="2800" dirty="0"/>
              <a:t>It can be painful and raw at first</a:t>
            </a:r>
          </a:p>
          <a:p>
            <a:r>
              <a:rPr lang="en-US" sz="2800" dirty="0"/>
              <a:t>It needs to be in a grace environment</a:t>
            </a:r>
          </a:p>
          <a:p>
            <a:r>
              <a:rPr lang="en-US" sz="2800" dirty="0"/>
              <a:t>Some people do not like to go under the surface, they may be content with their issues.</a:t>
            </a:r>
          </a:p>
          <a:p>
            <a:endParaRPr lang="en-US" dirty="0"/>
          </a:p>
        </p:txBody>
      </p:sp>
    </p:spTree>
    <p:extLst>
      <p:ext uri="{BB962C8B-B14F-4D97-AF65-F5344CB8AC3E}">
        <p14:creationId xmlns:p14="http://schemas.microsoft.com/office/powerpoint/2010/main" val="2337365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4C24-1F73-453D-A6F2-62BD6D68A228}"/>
              </a:ext>
            </a:extLst>
          </p:cNvPr>
          <p:cNvSpPr>
            <a:spLocks noGrp="1"/>
          </p:cNvSpPr>
          <p:nvPr>
            <p:ph type="title"/>
          </p:nvPr>
        </p:nvSpPr>
        <p:spPr/>
        <p:txBody>
          <a:bodyPr/>
          <a:lstStyle/>
          <a:p>
            <a:r>
              <a:rPr lang="en-US" dirty="0"/>
              <a:t>What Are The Upsides Of Heart Healthy Ministry?</a:t>
            </a:r>
          </a:p>
        </p:txBody>
      </p:sp>
      <p:sp>
        <p:nvSpPr>
          <p:cNvPr id="3" name="Content Placeholder 2">
            <a:extLst>
              <a:ext uri="{FF2B5EF4-FFF2-40B4-BE49-F238E27FC236}">
                <a16:creationId xmlns:a16="http://schemas.microsoft.com/office/drawing/2014/main" id="{49A94874-4E66-4D64-B261-6896F8A1DC4C}"/>
              </a:ext>
            </a:extLst>
          </p:cNvPr>
          <p:cNvSpPr>
            <a:spLocks noGrp="1"/>
          </p:cNvSpPr>
          <p:nvPr>
            <p:ph idx="1"/>
          </p:nvPr>
        </p:nvSpPr>
        <p:spPr/>
        <p:txBody>
          <a:bodyPr>
            <a:normAutofit/>
          </a:bodyPr>
          <a:lstStyle/>
          <a:p>
            <a:r>
              <a:rPr lang="en-US" sz="3200" dirty="0"/>
              <a:t>Simple resolution of anger</a:t>
            </a:r>
          </a:p>
          <a:p>
            <a:r>
              <a:rPr lang="en-US" sz="3200" dirty="0"/>
              <a:t>Openness in relationships</a:t>
            </a:r>
          </a:p>
          <a:p>
            <a:r>
              <a:rPr lang="en-US" sz="3200" dirty="0"/>
              <a:t>A better sense of abiding in Christ</a:t>
            </a:r>
          </a:p>
          <a:p>
            <a:r>
              <a:rPr lang="en-US" sz="3200" dirty="0"/>
              <a:t>Love increases</a:t>
            </a:r>
          </a:p>
          <a:p>
            <a:r>
              <a:rPr lang="en-US" sz="3200" dirty="0"/>
              <a:t>Discernment increases</a:t>
            </a:r>
          </a:p>
          <a:p>
            <a:r>
              <a:rPr lang="en-US" sz="3200" dirty="0"/>
              <a:t>Less down time</a:t>
            </a:r>
          </a:p>
        </p:txBody>
      </p:sp>
    </p:spTree>
    <p:extLst>
      <p:ext uri="{BB962C8B-B14F-4D97-AF65-F5344CB8AC3E}">
        <p14:creationId xmlns:p14="http://schemas.microsoft.com/office/powerpoint/2010/main" val="331124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ED5FE-CF22-4EA6-A30C-A4C844F4ACE7}"/>
              </a:ext>
            </a:extLst>
          </p:cNvPr>
          <p:cNvSpPr>
            <a:spLocks noGrp="1"/>
          </p:cNvSpPr>
          <p:nvPr>
            <p:ph type="ctrTitle"/>
          </p:nvPr>
        </p:nvSpPr>
        <p:spPr/>
        <p:txBody>
          <a:bodyPr>
            <a:normAutofit/>
          </a:bodyPr>
          <a:lstStyle/>
          <a:p>
            <a:r>
              <a:rPr lang="en-US" dirty="0"/>
              <a:t>Towards A Healthy Heart</a:t>
            </a:r>
          </a:p>
        </p:txBody>
      </p:sp>
      <p:sp>
        <p:nvSpPr>
          <p:cNvPr id="3" name="Subtitle 2">
            <a:extLst>
              <a:ext uri="{FF2B5EF4-FFF2-40B4-BE49-F238E27FC236}">
                <a16:creationId xmlns:a16="http://schemas.microsoft.com/office/drawing/2014/main" id="{2AA22B6D-D127-4179-80E6-579C096E98EE}"/>
              </a:ext>
            </a:extLst>
          </p:cNvPr>
          <p:cNvSpPr>
            <a:spLocks noGrp="1"/>
          </p:cNvSpPr>
          <p:nvPr>
            <p:ph type="subTitle" idx="1"/>
          </p:nvPr>
        </p:nvSpPr>
        <p:spPr/>
        <p:txBody>
          <a:bodyPr/>
          <a:lstStyle/>
          <a:p>
            <a:r>
              <a:rPr lang="en-US" dirty="0"/>
              <a:t>Christopher Biang</a:t>
            </a:r>
          </a:p>
          <a:p>
            <a:r>
              <a:rPr lang="en-US" dirty="0"/>
              <a:t>2018</a:t>
            </a:r>
          </a:p>
        </p:txBody>
      </p:sp>
    </p:spTree>
    <p:extLst>
      <p:ext uri="{BB962C8B-B14F-4D97-AF65-F5344CB8AC3E}">
        <p14:creationId xmlns:p14="http://schemas.microsoft.com/office/powerpoint/2010/main" val="1258551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AFFD-6237-42E1-8082-9B2FF6375229}"/>
              </a:ext>
            </a:extLst>
          </p:cNvPr>
          <p:cNvSpPr>
            <a:spLocks noGrp="1"/>
          </p:cNvSpPr>
          <p:nvPr>
            <p:ph type="title"/>
          </p:nvPr>
        </p:nvSpPr>
        <p:spPr/>
        <p:txBody>
          <a:bodyPr/>
          <a:lstStyle/>
          <a:p>
            <a:r>
              <a:rPr lang="en-US" dirty="0"/>
              <a:t>What Do I Do To Learn Heart Ministry?</a:t>
            </a:r>
          </a:p>
        </p:txBody>
      </p:sp>
      <p:sp>
        <p:nvSpPr>
          <p:cNvPr id="3" name="Content Placeholder 2">
            <a:extLst>
              <a:ext uri="{FF2B5EF4-FFF2-40B4-BE49-F238E27FC236}">
                <a16:creationId xmlns:a16="http://schemas.microsoft.com/office/drawing/2014/main" id="{15B518A0-E714-4154-9BC5-8D71A6999D15}"/>
              </a:ext>
            </a:extLst>
          </p:cNvPr>
          <p:cNvSpPr>
            <a:spLocks noGrp="1"/>
          </p:cNvSpPr>
          <p:nvPr>
            <p:ph idx="1"/>
          </p:nvPr>
        </p:nvSpPr>
        <p:spPr/>
        <p:txBody>
          <a:bodyPr>
            <a:normAutofit lnSpcReduction="10000"/>
          </a:bodyPr>
          <a:lstStyle/>
          <a:p>
            <a:r>
              <a:rPr lang="en-US" sz="2800" dirty="0"/>
              <a:t>It is good to learn as a team</a:t>
            </a:r>
          </a:p>
          <a:p>
            <a:r>
              <a:rPr lang="en-US" sz="2800" dirty="0"/>
              <a:t>Read and view all of the Books mentioned earlier, especially Ed Smith’s online training</a:t>
            </a:r>
          </a:p>
          <a:p>
            <a:r>
              <a:rPr lang="en-US" sz="2800" dirty="0"/>
              <a:t>Work with your pastors to introduce this to a few in the leadership team</a:t>
            </a:r>
          </a:p>
          <a:p>
            <a:r>
              <a:rPr lang="en-US" sz="2800" dirty="0"/>
              <a:t>Once the leadership team embraces this, then you can offer a class to continue learning and training</a:t>
            </a:r>
          </a:p>
          <a:p>
            <a:endParaRPr lang="en-US" dirty="0"/>
          </a:p>
        </p:txBody>
      </p:sp>
    </p:spTree>
    <p:extLst>
      <p:ext uri="{BB962C8B-B14F-4D97-AF65-F5344CB8AC3E}">
        <p14:creationId xmlns:p14="http://schemas.microsoft.com/office/powerpoint/2010/main" val="131831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925A-D790-4566-8C75-2777B8A1BF0B}"/>
              </a:ext>
            </a:extLst>
          </p:cNvPr>
          <p:cNvSpPr>
            <a:spLocks noGrp="1"/>
          </p:cNvSpPr>
          <p:nvPr>
            <p:ph type="title"/>
          </p:nvPr>
        </p:nvSpPr>
        <p:spPr/>
        <p:txBody>
          <a:bodyPr/>
          <a:lstStyle/>
          <a:p>
            <a:r>
              <a:rPr lang="en-US" dirty="0"/>
              <a:t>Your Life Will Flow From Your Heart</a:t>
            </a:r>
          </a:p>
        </p:txBody>
      </p:sp>
      <p:sp>
        <p:nvSpPr>
          <p:cNvPr id="3" name="Content Placeholder 2">
            <a:extLst>
              <a:ext uri="{FF2B5EF4-FFF2-40B4-BE49-F238E27FC236}">
                <a16:creationId xmlns:a16="http://schemas.microsoft.com/office/drawing/2014/main" id="{0E982D35-5D3A-46BC-9CED-01C1A927A640}"/>
              </a:ext>
            </a:extLst>
          </p:cNvPr>
          <p:cNvSpPr>
            <a:spLocks noGrp="1"/>
          </p:cNvSpPr>
          <p:nvPr>
            <p:ph idx="1"/>
          </p:nvPr>
        </p:nvSpPr>
        <p:spPr>
          <a:xfrm>
            <a:off x="2589212" y="2133600"/>
            <a:ext cx="8915400" cy="4450080"/>
          </a:xfrm>
        </p:spPr>
        <p:txBody>
          <a:bodyPr>
            <a:normAutofit lnSpcReduction="10000"/>
          </a:bodyPr>
          <a:lstStyle/>
          <a:p>
            <a:r>
              <a:rPr lang="en-US" dirty="0"/>
              <a:t>Proverbs 4:23  Watch over your heart with all diligence, For from it </a:t>
            </a:r>
            <a:r>
              <a:rPr lang="en-US" i="1" dirty="0"/>
              <a:t>flow</a:t>
            </a:r>
            <a:r>
              <a:rPr lang="en-US" dirty="0"/>
              <a:t> the springs of life. </a:t>
            </a:r>
          </a:p>
          <a:p>
            <a:pPr marL="0" indent="0">
              <a:buNone/>
            </a:pPr>
            <a:r>
              <a:rPr lang="en-US" dirty="0"/>
              <a:t>My parents used to take us on picnics to Bennett Springs State Park in Missouri, this Spring puts out 100 million gallons of water each day.  It hosts a trout hatchery as well.  Imagine if someone dropped a poison in the spring, or in some way polluted it.  The fish would die, farmers, towns and cities would all be affected by this.</a:t>
            </a:r>
          </a:p>
          <a:p>
            <a:pPr marL="0" indent="0">
              <a:buNone/>
            </a:pPr>
            <a:r>
              <a:rPr lang="en-US" dirty="0"/>
              <a:t>Spring water has been an important part of our heritage.  Pioneers  congregated around good sources of water.  Think of how many towns have the word spring in their name.  Good consistently available water is the base of life. For example Chicago used to get their water from Lake Michigan, and also dump their effluent into the Lake.  The result, many people dying from cholera, until Chicago guarded their water source by reversing the Chicago river.   So to, we should watch over our heart/spring because our life is at stake.  So, what is affected if we allow pollutants into our hears?  Who or what is heart if we are not producing springs of life.</a:t>
            </a:r>
          </a:p>
          <a:p>
            <a:endParaRPr lang="en-US" dirty="0"/>
          </a:p>
        </p:txBody>
      </p:sp>
    </p:spTree>
    <p:extLst>
      <p:ext uri="{BB962C8B-B14F-4D97-AF65-F5344CB8AC3E}">
        <p14:creationId xmlns:p14="http://schemas.microsoft.com/office/powerpoint/2010/main" val="184258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A126-87F4-4E22-ACF9-328B12541204}"/>
              </a:ext>
            </a:extLst>
          </p:cNvPr>
          <p:cNvSpPr>
            <a:spLocks noGrp="1"/>
          </p:cNvSpPr>
          <p:nvPr>
            <p:ph type="title"/>
          </p:nvPr>
        </p:nvSpPr>
        <p:spPr/>
        <p:txBody>
          <a:bodyPr/>
          <a:lstStyle/>
          <a:p>
            <a:r>
              <a:rPr lang="en-US" dirty="0"/>
              <a:t>What Is Heart Health Ministry?</a:t>
            </a:r>
          </a:p>
        </p:txBody>
      </p:sp>
      <p:sp>
        <p:nvSpPr>
          <p:cNvPr id="3" name="Content Placeholder 2">
            <a:extLst>
              <a:ext uri="{FF2B5EF4-FFF2-40B4-BE49-F238E27FC236}">
                <a16:creationId xmlns:a16="http://schemas.microsoft.com/office/drawing/2014/main" id="{06209E62-DAEE-42AC-BDC9-466405A59020}"/>
              </a:ext>
            </a:extLst>
          </p:cNvPr>
          <p:cNvSpPr>
            <a:spLocks noGrp="1"/>
          </p:cNvSpPr>
          <p:nvPr>
            <p:ph idx="1"/>
          </p:nvPr>
        </p:nvSpPr>
        <p:spPr>
          <a:xfrm>
            <a:off x="2589212" y="2133600"/>
            <a:ext cx="8915400" cy="4511040"/>
          </a:xfrm>
        </p:spPr>
        <p:txBody>
          <a:bodyPr>
            <a:normAutofit/>
          </a:bodyPr>
          <a:lstStyle/>
          <a:p>
            <a:r>
              <a:rPr lang="en-US" sz="2400" b="1" dirty="0"/>
              <a:t>Matthew 22:37</a:t>
            </a:r>
            <a:r>
              <a:rPr lang="en-US" sz="2400" dirty="0"/>
              <a:t>  And He said to him, " 'YOU SHALL LOVE THE LORD YOUR GOD WITH ALL YOUR HEART, AND WITH ALL YOUR SOUL, AND WITH ALL YOUR MIND.' 38  "This is the great and foremost commandment. </a:t>
            </a:r>
          </a:p>
          <a:p>
            <a:pPr marL="0" indent="0">
              <a:buNone/>
            </a:pPr>
            <a:r>
              <a:rPr lang="en-US" dirty="0"/>
              <a:t>The word Heart is the Greek word:  </a:t>
            </a:r>
            <a:r>
              <a:rPr lang="en-US" dirty="0" err="1"/>
              <a:t>Kardia</a:t>
            </a:r>
            <a:r>
              <a:rPr lang="en-US" dirty="0"/>
              <a:t>…this is the center or seat of our spiritual life  (Thayer)</a:t>
            </a:r>
          </a:p>
          <a:p>
            <a:pPr marL="0" indent="0">
              <a:buNone/>
            </a:pPr>
            <a:r>
              <a:rPr lang="en-US" dirty="0"/>
              <a:t>To contrast heart with mind, is that the mind has thoughts, facts and observations. Conviction and beliefs are that come from the heart.   The term double-minded comes from having two different “beliefs” in the heart that are in conflict.  </a:t>
            </a:r>
          </a:p>
          <a:p>
            <a:pPr marL="0" indent="0">
              <a:buNone/>
            </a:pPr>
            <a:r>
              <a:rPr lang="en-US" dirty="0"/>
              <a:t>To contrast the heart with soul, is that the soul is your essence that carries on after death.  Heart health ministry is the replacing of lies with God given truth.</a:t>
            </a:r>
          </a:p>
          <a:p>
            <a:endParaRPr lang="en-US"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2093329B-59D5-45E3-9CA1-187DC7B17F94}"/>
                  </a:ext>
                </a:extLst>
              </p:cNvPr>
              <p:cNvGraphicFramePr>
                <a:graphicFrameLocks noChangeAspect="1"/>
              </p:cNvGraphicFramePr>
              <p:nvPr>
                <p:extLst>
                  <p:ext uri="{D42A27DB-BD31-4B8C-83A1-F6EECF244321}">
                    <p14:modId xmlns:p14="http://schemas.microsoft.com/office/powerpoint/2010/main" val="3369895108"/>
                  </p:ext>
                </p:extLst>
              </p:nvPr>
            </p:nvGraphicFramePr>
            <p:xfrm>
              <a:off x="-891106" y="3653204"/>
              <a:ext cx="3048000" cy="1714500"/>
            </p:xfrm>
            <a:graphic>
              <a:graphicData uri="http://schemas.microsoft.com/office/powerpoint/2016/slidezoom">
                <pslz:sldZm>
                  <pslz:sldZmObj sldId="272" cId="1837529756">
                    <pslz:zmPr id="{12AD6D06-E379-407B-A4D9-DC539C6D4735}"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4" action="ppaction://hlinksldjump"/>
                <a:extLst>
                  <a:ext uri="{FF2B5EF4-FFF2-40B4-BE49-F238E27FC236}">
                    <a16:creationId xmlns:a16="http://schemas.microsoft.com/office/drawing/2014/main" id="{2093329B-59D5-45E3-9CA1-187DC7B17F94}"/>
                  </a:ext>
                </a:extLst>
              </p:cNvPr>
              <p:cNvPicPr>
                <a:picLocks noGrp="1" noRot="1" noChangeAspect="1" noMove="1" noResize="1" noEditPoints="1" noAdjustHandles="1" noChangeArrowheads="1" noChangeShapeType="1"/>
              </p:cNvPicPr>
              <p:nvPr/>
            </p:nvPicPr>
            <p:blipFill>
              <a:blip r:embed="rId5"/>
              <a:stretch>
                <a:fillRect/>
              </a:stretch>
            </p:blipFill>
            <p:spPr>
              <a:xfrm>
                <a:off x="-891106" y="3653204"/>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26580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1697-E60D-4ED3-9247-9A53C93F9CC0}"/>
              </a:ext>
            </a:extLst>
          </p:cNvPr>
          <p:cNvSpPr>
            <a:spLocks noGrp="1"/>
          </p:cNvSpPr>
          <p:nvPr>
            <p:ph type="title"/>
          </p:nvPr>
        </p:nvSpPr>
        <p:spPr/>
        <p:txBody>
          <a:bodyPr/>
          <a:lstStyle/>
          <a:p>
            <a:r>
              <a:rPr lang="en-US" dirty="0"/>
              <a:t>Interesting Verses About The Heart</a:t>
            </a:r>
          </a:p>
        </p:txBody>
      </p:sp>
      <p:sp>
        <p:nvSpPr>
          <p:cNvPr id="3" name="Content Placeholder 2">
            <a:extLst>
              <a:ext uri="{FF2B5EF4-FFF2-40B4-BE49-F238E27FC236}">
                <a16:creationId xmlns:a16="http://schemas.microsoft.com/office/drawing/2014/main" id="{A85D56ED-729C-487A-8865-DF5EED55272F}"/>
              </a:ext>
            </a:extLst>
          </p:cNvPr>
          <p:cNvSpPr>
            <a:spLocks noGrp="1"/>
          </p:cNvSpPr>
          <p:nvPr>
            <p:ph idx="1"/>
          </p:nvPr>
        </p:nvSpPr>
        <p:spPr/>
        <p:txBody>
          <a:bodyPr>
            <a:normAutofit fontScale="92500"/>
          </a:bodyPr>
          <a:lstStyle/>
          <a:p>
            <a:r>
              <a:rPr lang="en-US" sz="2400" dirty="0"/>
              <a:t>God’s Heart:  Act 13:22  "After He had removed him, He raised up David to be their king, concerning whom He also testified and said, 'I HAVE FOUND DAVID the son of Jesse, A MAN AFTER MY HEART, who will do all My will.’ </a:t>
            </a:r>
          </a:p>
          <a:p>
            <a:r>
              <a:rPr lang="en-US" sz="2400" dirty="0"/>
              <a:t>Our Heart:  2 Chronicles 16:9  "For the eyes of the LORD move to and </a:t>
            </a:r>
            <a:r>
              <a:rPr lang="en-US" sz="2400" dirty="0" err="1"/>
              <a:t>fro</a:t>
            </a:r>
            <a:r>
              <a:rPr lang="en-US" sz="2400" dirty="0"/>
              <a:t> throughout the earth that He may strongly support those whose heart is completely His. </a:t>
            </a:r>
          </a:p>
          <a:p>
            <a:pPr marL="0" indent="0">
              <a:buNone/>
            </a:pPr>
            <a:r>
              <a:rPr lang="en-US" sz="2400" dirty="0"/>
              <a:t>God has a heart and is impressed with those who are after His heart.  David was such a man.  We also can give our heart to God, His eyes move to and </a:t>
            </a:r>
            <a:r>
              <a:rPr lang="en-US" sz="2400" dirty="0" err="1"/>
              <a:t>fro</a:t>
            </a:r>
            <a:r>
              <a:rPr lang="en-US" sz="2400" dirty="0"/>
              <a:t> to find a person to support.  </a:t>
            </a:r>
          </a:p>
          <a:p>
            <a:endParaRPr lang="en-US" dirty="0"/>
          </a:p>
        </p:txBody>
      </p:sp>
    </p:spTree>
    <p:extLst>
      <p:ext uri="{BB962C8B-B14F-4D97-AF65-F5344CB8AC3E}">
        <p14:creationId xmlns:p14="http://schemas.microsoft.com/office/powerpoint/2010/main" val="183752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D47A-07D1-46EB-AF06-ADF418FAEE1E}"/>
              </a:ext>
            </a:extLst>
          </p:cNvPr>
          <p:cNvSpPr>
            <a:spLocks noGrp="1"/>
          </p:cNvSpPr>
          <p:nvPr>
            <p:ph type="title"/>
          </p:nvPr>
        </p:nvSpPr>
        <p:spPr/>
        <p:txBody>
          <a:bodyPr/>
          <a:lstStyle/>
          <a:p>
            <a:r>
              <a:rPr lang="en-US" dirty="0"/>
              <a:t>How Does The Heart Work?</a:t>
            </a:r>
          </a:p>
        </p:txBody>
      </p:sp>
      <p:sp>
        <p:nvSpPr>
          <p:cNvPr id="3" name="Content Placeholder 2">
            <a:extLst>
              <a:ext uri="{FF2B5EF4-FFF2-40B4-BE49-F238E27FC236}">
                <a16:creationId xmlns:a16="http://schemas.microsoft.com/office/drawing/2014/main" id="{A35C8B50-73C3-41B9-A6BA-6305E64D9901}"/>
              </a:ext>
            </a:extLst>
          </p:cNvPr>
          <p:cNvSpPr>
            <a:spLocks noGrp="1"/>
          </p:cNvSpPr>
          <p:nvPr>
            <p:ph idx="1"/>
          </p:nvPr>
        </p:nvSpPr>
        <p:spPr>
          <a:xfrm>
            <a:off x="1137920" y="1455577"/>
            <a:ext cx="10366692" cy="5271794"/>
          </a:xfrm>
        </p:spPr>
        <p:txBody>
          <a:bodyPr>
            <a:normAutofit fontScale="92500" lnSpcReduction="10000"/>
          </a:bodyPr>
          <a:lstStyle/>
          <a:p>
            <a:pPr marL="0" indent="0">
              <a:buNone/>
            </a:pPr>
            <a:r>
              <a:rPr lang="en-US" sz="2400" dirty="0"/>
              <a:t>Imagine trying to operate your computer with two or more operating systems running at the same time.  This in some ways happens to us, the Bible calls it being doubleminded unstable in all its ways…James 1:8</a:t>
            </a:r>
          </a:p>
          <a:p>
            <a:r>
              <a:rPr lang="en-US" sz="2400" dirty="0"/>
              <a:t>The heart is the repository of our beliefs.  Either good or bad.  We have the capacity to own conflicting beliefs which leads to difficulties functioning properly.  Our beliefs come from experience, imprinting, God’s Word, Satan’s lies, etc.   We can memorize God’s Word and force ourselves to act on it.  Yet if there is an underlying conflicting belief, we will in times of stress default to the underlying heart held belief.</a:t>
            </a:r>
          </a:p>
          <a:p>
            <a:r>
              <a:rPr lang="en-US" sz="2400" dirty="0"/>
              <a:t>Heart held truth usually results in pleasant emotions (see Gal. 5.22)</a:t>
            </a:r>
          </a:p>
          <a:p>
            <a:r>
              <a:rPr lang="en-US" sz="2400" dirty="0"/>
              <a:t>Heart held lies usually result in unpleasant emotions (fear, shame, inferiority, etc.)</a:t>
            </a:r>
          </a:p>
          <a:p>
            <a:r>
              <a:rPr lang="en-US" sz="2400" dirty="0"/>
              <a:t>Heart held truth can also lead to unpleasant emotions (sadness, grief, etc.)  this is dealt with differently</a:t>
            </a:r>
          </a:p>
        </p:txBody>
      </p:sp>
    </p:spTree>
    <p:extLst>
      <p:ext uri="{BB962C8B-B14F-4D97-AF65-F5344CB8AC3E}">
        <p14:creationId xmlns:p14="http://schemas.microsoft.com/office/powerpoint/2010/main" val="427810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9775-BB94-47C9-B524-42EF91A03084}"/>
              </a:ext>
            </a:extLst>
          </p:cNvPr>
          <p:cNvSpPr>
            <a:spLocks noGrp="1"/>
          </p:cNvSpPr>
          <p:nvPr>
            <p:ph type="title"/>
          </p:nvPr>
        </p:nvSpPr>
        <p:spPr/>
        <p:txBody>
          <a:bodyPr/>
          <a:lstStyle/>
          <a:p>
            <a:r>
              <a:rPr lang="en-US" b="1" dirty="0"/>
              <a:t>Exercise One:  </a:t>
            </a:r>
            <a:r>
              <a:rPr lang="en-US" dirty="0"/>
              <a:t>Becoming Aware Of Your Countenance</a:t>
            </a:r>
          </a:p>
        </p:txBody>
      </p:sp>
      <p:sp>
        <p:nvSpPr>
          <p:cNvPr id="3" name="Content Placeholder 2">
            <a:extLst>
              <a:ext uri="{FF2B5EF4-FFF2-40B4-BE49-F238E27FC236}">
                <a16:creationId xmlns:a16="http://schemas.microsoft.com/office/drawing/2014/main" id="{E86B51AE-1F78-42FB-A697-A8D88945F396}"/>
              </a:ext>
            </a:extLst>
          </p:cNvPr>
          <p:cNvSpPr>
            <a:spLocks noGrp="1"/>
          </p:cNvSpPr>
          <p:nvPr>
            <p:ph idx="1"/>
          </p:nvPr>
        </p:nvSpPr>
        <p:spPr>
          <a:xfrm>
            <a:off x="2589212" y="2133599"/>
            <a:ext cx="8915400" cy="4528457"/>
          </a:xfrm>
        </p:spPr>
        <p:txBody>
          <a:bodyPr>
            <a:normAutofit/>
          </a:bodyPr>
          <a:lstStyle/>
          <a:p>
            <a:r>
              <a:rPr lang="en-US" sz="2000" dirty="0"/>
              <a:t>Genesis 4:5  but for Cain and for his offering He had no regard. So Cain became very angry and his countenance fell.   6  Then the LORD said to Cain, "Why are you angry? And why has your countenance fallen? 7  "If you do well, will not </a:t>
            </a:r>
            <a:r>
              <a:rPr lang="en-US" sz="2000" i="1" dirty="0"/>
              <a:t>your countenance</a:t>
            </a:r>
            <a:r>
              <a:rPr lang="en-US" sz="2000" dirty="0"/>
              <a:t> be lifted up? And if you do not do well, sin is crouching at the door; and its desire is for you, but you must master it." </a:t>
            </a:r>
          </a:p>
          <a:p>
            <a:pPr marL="0" indent="0">
              <a:buNone/>
            </a:pPr>
            <a:r>
              <a:rPr lang="en-US" sz="2000" dirty="0"/>
              <a:t>Look up what countenance means:</a:t>
            </a:r>
          </a:p>
          <a:p>
            <a:pPr marL="0" indent="0">
              <a:buNone/>
            </a:pPr>
            <a:r>
              <a:rPr lang="en-US" sz="2000" dirty="0"/>
              <a:t>Assess your countenance right now:   (How are you feeling)</a:t>
            </a:r>
          </a:p>
          <a:p>
            <a:pPr marL="0" indent="0">
              <a:buNone/>
            </a:pPr>
            <a:r>
              <a:rPr lang="en-US" sz="2000" dirty="0"/>
              <a:t>	(Use Chart)</a:t>
            </a:r>
          </a:p>
          <a:p>
            <a:pPr marL="0" indent="0">
              <a:buNone/>
            </a:pPr>
            <a:r>
              <a:rPr lang="en-US" sz="2000" dirty="0"/>
              <a:t>Try to assess your emotions right now, see if an event comes to mind where you felt these before.</a:t>
            </a:r>
          </a:p>
          <a:p>
            <a:pPr marL="0" indent="0">
              <a:buNone/>
            </a:pPr>
            <a:r>
              <a:rPr lang="en-US" sz="2000" dirty="0"/>
              <a:t>What do you believe about that situation?</a:t>
            </a:r>
          </a:p>
          <a:p>
            <a:pPr marL="0" indent="0">
              <a:buNone/>
            </a:pPr>
            <a:endParaRPr lang="en-US" dirty="0"/>
          </a:p>
        </p:txBody>
      </p:sp>
    </p:spTree>
    <p:extLst>
      <p:ext uri="{BB962C8B-B14F-4D97-AF65-F5344CB8AC3E}">
        <p14:creationId xmlns:p14="http://schemas.microsoft.com/office/powerpoint/2010/main" val="92905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B1AB0-CB4E-4341-BEC5-46F39E11E500}"/>
              </a:ext>
            </a:extLst>
          </p:cNvPr>
          <p:cNvSpPr>
            <a:spLocks noGrp="1"/>
          </p:cNvSpPr>
          <p:nvPr>
            <p:ph type="title"/>
          </p:nvPr>
        </p:nvSpPr>
        <p:spPr/>
        <p:txBody>
          <a:bodyPr/>
          <a:lstStyle/>
          <a:p>
            <a:r>
              <a:rPr lang="en-US" dirty="0"/>
              <a:t>Christian Sanctification And Renewing The Mind</a:t>
            </a:r>
          </a:p>
        </p:txBody>
      </p:sp>
      <p:sp>
        <p:nvSpPr>
          <p:cNvPr id="3" name="Content Placeholder 2">
            <a:extLst>
              <a:ext uri="{FF2B5EF4-FFF2-40B4-BE49-F238E27FC236}">
                <a16:creationId xmlns:a16="http://schemas.microsoft.com/office/drawing/2014/main" id="{394088AE-7CB9-4CB5-8C12-6BF395BA86E0}"/>
              </a:ext>
            </a:extLst>
          </p:cNvPr>
          <p:cNvSpPr>
            <a:spLocks noGrp="1"/>
          </p:cNvSpPr>
          <p:nvPr>
            <p:ph idx="1"/>
          </p:nvPr>
        </p:nvSpPr>
        <p:spPr/>
        <p:txBody>
          <a:bodyPr/>
          <a:lstStyle/>
          <a:p>
            <a:pPr marL="0" indent="0">
              <a:buNone/>
            </a:pPr>
            <a:r>
              <a:rPr lang="en-US" dirty="0"/>
              <a:t>Romans 12:2  And do not be conformed to this world, but be transformed by the renewing of your mind, so that you may prove what the will of God is, that which is good and acceptable and perfect. </a:t>
            </a:r>
          </a:p>
          <a:p>
            <a:pPr marL="0" indent="0">
              <a:buNone/>
            </a:pPr>
            <a:r>
              <a:rPr lang="en-US" dirty="0"/>
              <a:t>2 Tim. 2:24  The Lord's bond-servant must not be quarrelsome, but be kind to all, able to teach, patient when wronged, 25  with gentleness correcting those who are in opposition, if perhaps God may grant them repentance leading to the knowledge of the truth, 26  and they may come to their senses </a:t>
            </a:r>
            <a:r>
              <a:rPr lang="en-US" i="1" dirty="0"/>
              <a:t>and escape</a:t>
            </a:r>
            <a:r>
              <a:rPr lang="en-US" dirty="0"/>
              <a:t> from the snare of the devil, having been held captive by him to do his will. </a:t>
            </a:r>
          </a:p>
          <a:p>
            <a:pPr marL="0" indent="0">
              <a:buNone/>
            </a:pPr>
            <a:endParaRPr lang="en-US" dirty="0"/>
          </a:p>
          <a:p>
            <a:pPr marL="0" indent="0">
              <a:buNone/>
            </a:pPr>
            <a:r>
              <a:rPr lang="en-US" dirty="0"/>
              <a:t>Continued:</a:t>
            </a:r>
          </a:p>
        </p:txBody>
      </p:sp>
    </p:spTree>
    <p:extLst>
      <p:ext uri="{BB962C8B-B14F-4D97-AF65-F5344CB8AC3E}">
        <p14:creationId xmlns:p14="http://schemas.microsoft.com/office/powerpoint/2010/main" val="411159509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6761</TotalTime>
  <Words>1600</Words>
  <Application>Microsoft Office PowerPoint</Application>
  <PresentationFormat>Widescreen</PresentationFormat>
  <Paragraphs>179</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Wisp</vt:lpstr>
      <vt:lpstr>Transformational Prayer Training 2018</vt:lpstr>
      <vt:lpstr>Examples Of The Christian Life:</vt:lpstr>
      <vt:lpstr>Towards A Healthy Heart</vt:lpstr>
      <vt:lpstr>Your Life Will Flow From Your Heart</vt:lpstr>
      <vt:lpstr>What Is Heart Health Ministry?</vt:lpstr>
      <vt:lpstr>Interesting Verses About The Heart</vt:lpstr>
      <vt:lpstr>How Does The Heart Work?</vt:lpstr>
      <vt:lpstr>Exercise One:  Becoming Aware Of Your Countenance</vt:lpstr>
      <vt:lpstr>Christian Sanctification And Renewing The Mind</vt:lpstr>
      <vt:lpstr>Continued:</vt:lpstr>
      <vt:lpstr>Common Practice Of Sanctification:</vt:lpstr>
      <vt:lpstr>How Do We Deal With Unstable Ways And Doublemindedness?</vt:lpstr>
      <vt:lpstr>What Is The Result Of Our Solutions:</vt:lpstr>
      <vt:lpstr>What are the differences between feelings and emotions?</vt:lpstr>
      <vt:lpstr>So What Do We Do?</vt:lpstr>
      <vt:lpstr>Exercise Two:</vt:lpstr>
      <vt:lpstr>Exercise Two Questions:  Caution: if you don’t want to hear the answers, you may not want to ask the questions</vt:lpstr>
      <vt:lpstr>So How Does Transformational Heart  Prayer Work?</vt:lpstr>
      <vt:lpstr>How Do We Deal With Solutions That Are In Place?</vt:lpstr>
      <vt:lpstr>The Map</vt:lpstr>
      <vt:lpstr>Where Does Emotional Pain Come From?</vt:lpstr>
      <vt:lpstr>Why Would I Want To Go Through All This Pain?</vt:lpstr>
      <vt:lpstr>What Place Should Heart Ministry Play In My Life?</vt:lpstr>
      <vt:lpstr>Sanctification Process Is Like A Railroad Track</vt:lpstr>
      <vt:lpstr>What Other Resources Are There For Heart Related Issues?</vt:lpstr>
      <vt:lpstr>Why Is “Heart Health” a big deal lately? </vt:lpstr>
      <vt:lpstr>What is the difference between heart ministry and counseling?</vt:lpstr>
      <vt:lpstr>What Are The Downsides Of Heart Ministry?</vt:lpstr>
      <vt:lpstr>What Are The Upsides Of Heart Healthy Ministry?</vt:lpstr>
      <vt:lpstr>What Do I Do To Learn Heart Ministry?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Heart Health Ministry? And Why Does My Church Need This?</dc:title>
  <dc:creator>Christopher George Biang</dc:creator>
  <cp:lastModifiedBy>Christopher George Biang</cp:lastModifiedBy>
  <cp:revision>95</cp:revision>
  <dcterms:created xsi:type="dcterms:W3CDTF">2018-04-05T12:54:32Z</dcterms:created>
  <dcterms:modified xsi:type="dcterms:W3CDTF">2018-05-21T20:44:46Z</dcterms:modified>
</cp:coreProperties>
</file>